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33" r:id="rId3"/>
    <p:sldId id="257" r:id="rId4"/>
    <p:sldId id="327" r:id="rId5"/>
    <p:sldId id="302" r:id="rId6"/>
    <p:sldId id="258" r:id="rId7"/>
    <p:sldId id="335" r:id="rId8"/>
    <p:sldId id="329" r:id="rId9"/>
    <p:sldId id="330" r:id="rId10"/>
    <p:sldId id="338" r:id="rId11"/>
    <p:sldId id="334" r:id="rId12"/>
    <p:sldId id="260" r:id="rId13"/>
    <p:sldId id="261" r:id="rId14"/>
    <p:sldId id="312" r:id="rId15"/>
    <p:sldId id="314" r:id="rId16"/>
    <p:sldId id="336" r:id="rId17"/>
    <p:sldId id="263" r:id="rId18"/>
    <p:sldId id="264" r:id="rId19"/>
    <p:sldId id="265" r:id="rId20"/>
    <p:sldId id="337" r:id="rId21"/>
    <p:sldId id="307" r:id="rId22"/>
    <p:sldId id="309" r:id="rId23"/>
    <p:sldId id="308" r:id="rId24"/>
    <p:sldId id="310" r:id="rId25"/>
    <p:sldId id="311" r:id="rId26"/>
    <p:sldId id="317" r:id="rId27"/>
    <p:sldId id="326" r:id="rId28"/>
    <p:sldId id="320" r:id="rId29"/>
    <p:sldId id="304" r:id="rId30"/>
    <p:sldId id="315" r:id="rId31"/>
    <p:sldId id="339" r:id="rId32"/>
    <p:sldId id="266" r:id="rId33"/>
    <p:sldId id="321" r:id="rId34"/>
    <p:sldId id="316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9"/>
    <p:restoredTop sz="94666"/>
  </p:normalViewPr>
  <p:slideViewPr>
    <p:cSldViewPr snapToGrid="0">
      <p:cViewPr varScale="1">
        <p:scale>
          <a:sx n="163" d="100"/>
          <a:sy n="163" d="100"/>
        </p:scale>
        <p:origin x="10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1pPr>
    <a:lvl2pPr indent="228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2pPr>
    <a:lvl3pPr indent="457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3pPr>
    <a:lvl4pPr indent="685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4pPr>
    <a:lvl5pPr indent="9144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5pPr>
    <a:lvl6pPr indent="11430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6pPr>
    <a:lvl7pPr indent="1371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7pPr>
    <a:lvl8pPr indent="1600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8pPr>
    <a:lvl9pPr indent="1828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55469" y="5739557"/>
            <a:ext cx="226366" cy="241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1370012" y="769937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7921648" y="6476262"/>
            <a:ext cx="187785" cy="162192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Relationship Id="rId7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205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9" name="Your name"/>
          <p:cNvSpPr txBox="1"/>
          <p:nvPr/>
        </p:nvSpPr>
        <p:spPr>
          <a:xfrm>
            <a:off x="271429" y="2202782"/>
            <a:ext cx="920100" cy="20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Claude Roux</a:t>
            </a:r>
          </a:p>
        </p:txBody>
      </p:sp>
      <p:sp>
        <p:nvSpPr>
          <p:cNvPr id="40" name="17th January 2017"/>
          <p:cNvSpPr txBox="1"/>
          <p:nvPr/>
        </p:nvSpPr>
        <p:spPr>
          <a:xfrm>
            <a:off x="2498850" y="2205163"/>
            <a:ext cx="1464742" cy="22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1</a:t>
            </a:r>
            <a:r>
              <a:rPr lang="fr-FR" dirty="0" smtClean="0"/>
              <a:t>9</a:t>
            </a:r>
            <a:r>
              <a:rPr dirty="0" smtClean="0"/>
              <a:t>th </a:t>
            </a:r>
            <a:r>
              <a:rPr dirty="0"/>
              <a:t>September 2018</a:t>
            </a:r>
          </a:p>
        </p:txBody>
      </p:sp>
      <p:sp>
        <p:nvSpPr>
          <p:cNvPr id="41" name="Document title first line goes here…"/>
          <p:cNvSpPr txBox="1"/>
          <p:nvPr/>
        </p:nvSpPr>
        <p:spPr>
          <a:xfrm>
            <a:off x="271429" y="133941"/>
            <a:ext cx="6304208" cy="100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 smtClean="0"/>
              <a:t>Programmation de données avec</a:t>
            </a:r>
            <a:endParaRPr sz="4500" dirty="0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Tamgu (탐구)</a:t>
            </a:r>
          </a:p>
        </p:txBody>
      </p:sp>
      <p:pic>
        <p:nvPicPr>
          <p:cNvPr id="42" name="AppIcon.icns" descr="AppIcon.icn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7985682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Annotation </a:t>
            </a:r>
            <a:r>
              <a:rPr lang="en-US" dirty="0" err="1" smtClean="0"/>
              <a:t>automatique</a:t>
            </a:r>
            <a:r>
              <a:rPr lang="en-US" dirty="0" smtClean="0"/>
              <a:t> </a:t>
            </a:r>
            <a:r>
              <a:rPr lang="en-US" sz="2000" dirty="0" smtClean="0"/>
              <a:t>(</a:t>
            </a:r>
            <a:r>
              <a:rPr lang="en-US" sz="2000" i="1" dirty="0" err="1" smtClean="0"/>
              <a:t>Programmation</a:t>
            </a:r>
            <a:r>
              <a:rPr lang="en-US" sz="2000" i="1" dirty="0" smtClean="0"/>
              <a:t> de </a:t>
            </a:r>
            <a:r>
              <a:rPr lang="en-US" sz="2000" i="1" dirty="0" err="1" smtClean="0"/>
              <a:t>données</a:t>
            </a:r>
            <a:r>
              <a:rPr lang="en-US" sz="2000" i="1" dirty="0" smtClean="0"/>
              <a:t>)</a:t>
            </a:r>
            <a:endParaRPr lang="en-US" dirty="0" smtClean="0"/>
          </a:p>
          <a:p>
            <a:r>
              <a:rPr lang="en-US" sz="2000" dirty="0" smtClean="0"/>
              <a:t>Capsule (</a:t>
            </a:r>
            <a:r>
              <a:rPr lang="en-US" sz="2000" i="1" dirty="0" err="1" smtClean="0"/>
              <a:t>basée</a:t>
            </a:r>
            <a:r>
              <a:rPr lang="en-US" sz="2000" i="1" dirty="0" smtClean="0"/>
              <a:t> sur ABSA: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9" y="1535181"/>
            <a:ext cx="8096913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rgbClr val="0070C0"/>
                </a:solidFill>
              </a:rPr>
              <a:t>word2vec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(model);</a:t>
            </a:r>
          </a:p>
          <a:p>
            <a:pPr algn="l"/>
            <a:endParaRPr lang="en-GB" sz="1800" dirty="0" smtClean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 </a:t>
            </a:r>
            <a:r>
              <a:rPr lang="en-GB" sz="1800" dirty="0" err="1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capsule </a:t>
            </a:r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qui compare un avec un focus </a:t>
            </a:r>
            <a:r>
              <a:rPr lang="en-GB" sz="1800" dirty="0" err="1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travers des "embeddings"</a:t>
            </a:r>
            <a:endParaRPr lang="en-GB" sz="1800" dirty="0" smtClean="0">
              <a:solidFill>
                <a:srgbClr val="00B05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function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 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word,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focus)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if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(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wrdvec.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distance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(word, focus) &gt;= 0.7)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true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false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}</a:t>
            </a:r>
          </a:p>
          <a:p>
            <a:pPr algn="l"/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//Nous </a:t>
            </a:r>
            <a:r>
              <a:rPr lang="en-GB" sz="1600" dirty="0" err="1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comparons</a:t>
            </a:r>
            <a:r>
              <a:rPr lang="en-GB" sz="16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 err="1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notre</a:t>
            </a:r>
            <a:r>
              <a:rPr lang="en-GB" sz="16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mot courant avec les embeddings de "food'</a:t>
            </a:r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 smtClean="0"/>
              <a:t>, &lt;</a:t>
            </a:r>
            <a:r>
              <a:rPr lang="en-GB" sz="16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600" dirty="0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food</a:t>
            </a:r>
            <a:r>
              <a:rPr lang="en-GB" sz="1600" dirty="0" smtClean="0"/>
              <a:t>"&gt;*.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58088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550123"/>
            <a:ext cx="5733737" cy="1308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Fonctionnelle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19076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0" y="228001"/>
            <a:ext cx="8211593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Tendances actuelles de la programmation </a:t>
            </a:r>
            <a:r>
              <a:rPr lang="en-US" dirty="0" smtClean="0"/>
              <a:t>(</a:t>
            </a:r>
            <a:r>
              <a:rPr lang="en-US" dirty="0" err="1" smtClean="0"/>
              <a:t>Fonctionelle</a:t>
            </a:r>
            <a:r>
              <a:rPr lang="en-US" dirty="0" smtClean="0"/>
              <a:t>)</a:t>
            </a:r>
            <a:endParaRPr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14071" y="1316786"/>
            <a:ext cx="8259337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95250" indent="228600" algn="l"/>
            <a:r>
              <a:rPr lang="fr-FR" dirty="0">
                <a:latin typeface="+mn-ea"/>
                <a:ea typeface="+mn-ea"/>
              </a:rPr>
              <a:t>Tamgu suit la tendance actuelle d'enrichir les langages de programmation impératifs avec des </a:t>
            </a:r>
            <a:r>
              <a:rPr lang="fr-FR" dirty="0">
                <a:solidFill>
                  <a:srgbClr val="FF0000"/>
                </a:solidFill>
                <a:latin typeface="+mn-ea"/>
                <a:ea typeface="+mn-ea"/>
              </a:rPr>
              <a:t>capacités fonctionnelles </a:t>
            </a:r>
            <a:r>
              <a:rPr lang="fr-FR" dirty="0" smtClean="0">
                <a:latin typeface="+mn-ea"/>
                <a:ea typeface="+mn-ea"/>
              </a:rPr>
              <a:t>:</a:t>
            </a:r>
          </a:p>
          <a:p>
            <a:pPr marL="95250" indent="228600" algn="l"/>
            <a:endParaRPr dirty="0">
              <a:latin typeface="+mn-ea"/>
              <a:ea typeface="+mn-ea"/>
            </a:endParaRP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Kotlin (JVM, for android)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Scala (JVM)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Swift (for IOS)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Java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 smtClean="0">
                <a:latin typeface="+mn-ea"/>
                <a:ea typeface="+mn-ea"/>
              </a:rPr>
              <a:t>And </a:t>
            </a:r>
            <a:r>
              <a:rPr dirty="0">
                <a:latin typeface="+mn-ea"/>
                <a:ea typeface="+mn-ea"/>
              </a:rPr>
              <a:t>even C++…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La plupart ont fortement emprunté </a:t>
            </a:r>
            <a:r>
              <a:rPr lang="fr-FR" dirty="0" smtClean="0">
                <a:latin typeface="+mn-ea"/>
                <a:ea typeface="+mn-ea"/>
              </a:rPr>
              <a:t>des </a:t>
            </a:r>
            <a:r>
              <a:rPr lang="fr-FR" dirty="0">
                <a:latin typeface="+mn-ea"/>
                <a:ea typeface="+mn-ea"/>
              </a:rPr>
              <a:t>concepts à</a:t>
            </a:r>
            <a:r>
              <a:rPr lang="fr-FR" dirty="0" smtClean="0">
                <a:latin typeface="+mn-ea"/>
                <a:ea typeface="+mn-ea"/>
              </a:rPr>
              <a:t> </a:t>
            </a:r>
            <a:r>
              <a:rPr lang="fr-FR" dirty="0" err="1">
                <a:latin typeface="+mn-ea"/>
                <a:ea typeface="+mn-ea"/>
              </a:rPr>
              <a:t>Haskell</a:t>
            </a:r>
            <a:r>
              <a:rPr dirty="0" smtClean="0">
                <a:latin typeface="+mn-ea"/>
                <a:ea typeface="+mn-ea"/>
              </a:rPr>
              <a:t>...</a:t>
            </a:r>
            <a:endParaRPr dirty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et à Lisp.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et </a:t>
            </a:r>
            <a:r>
              <a:rPr dirty="0" smtClean="0">
                <a:latin typeface="+mn-ea"/>
                <a:ea typeface="+mn-ea"/>
              </a:rPr>
              <a:t>Tamgu</a:t>
            </a:r>
            <a:r>
              <a:rPr lang="fr-FR" dirty="0" smtClean="0">
                <a:latin typeface="+mn-ea"/>
                <a:ea typeface="+mn-ea"/>
              </a:rPr>
              <a:t> aussi</a:t>
            </a:r>
            <a:r>
              <a:rPr dirty="0" smtClean="0">
                <a:latin typeface="+mn-ea"/>
                <a:ea typeface="+mn-ea"/>
              </a:rPr>
              <a:t>...</a:t>
            </a:r>
            <a:endParaRPr lang="en-US"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3" y="4786475"/>
            <a:ext cx="347865" cy="2462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fonctionnelle</a:t>
            </a:r>
            <a:endParaRPr lang="en-US" dirty="0" smtClean="0"/>
          </a:p>
          <a:p>
            <a:r>
              <a:rPr sz="1800" i="1" dirty="0" smtClean="0"/>
              <a:t>Ex</a:t>
            </a:r>
            <a:r>
              <a:rPr lang="fr-FR" sz="1800" i="1" dirty="0" smtClean="0"/>
              <a:t>e</a:t>
            </a:r>
            <a:r>
              <a:rPr sz="1800" i="1" dirty="0" smtClean="0"/>
              <a:t>mple</a:t>
            </a:r>
            <a:r>
              <a:rPr sz="1800" i="1" dirty="0"/>
              <a:t>: map</a:t>
            </a:r>
          </a:p>
        </p:txBody>
      </p:sp>
      <p:sp>
        <p:nvSpPr>
          <p:cNvPr id="61" name="C++:…"/>
          <p:cNvSpPr txBox="1"/>
          <p:nvPr/>
        </p:nvSpPr>
        <p:spPr>
          <a:xfrm>
            <a:off x="5140303" y="4519792"/>
            <a:ext cx="3679095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Swift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1..&lt;11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v2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.map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{1+$0}</a:t>
            </a:r>
          </a:p>
        </p:txBody>
      </p:sp>
      <p:sp>
        <p:nvSpPr>
          <p:cNvPr id="62" name="Haskell:  map (+1) [1..10]"/>
          <p:cNvSpPr txBox="1"/>
          <p:nvPr/>
        </p:nvSpPr>
        <p:spPr>
          <a:xfrm>
            <a:off x="498396" y="1153341"/>
            <a:ext cx="6877764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Haskell</a:t>
            </a:r>
            <a:r>
              <a:rPr dirty="0"/>
              <a:t>:  </a:t>
            </a:r>
            <a:r>
              <a:rPr i="1" dirty="0"/>
              <a:t>map (+1) [1..10</a:t>
            </a:r>
            <a:r>
              <a:rPr i="1" dirty="0" smtClean="0"/>
              <a:t>]</a:t>
            </a:r>
            <a:r>
              <a:rPr lang="fr-FR" i="1" dirty="0"/>
              <a:t> </a:t>
            </a:r>
            <a:r>
              <a:rPr lang="fr-FR" i="1" dirty="0" smtClean="0"/>
              <a:t>  </a:t>
            </a:r>
            <a:r>
              <a:rPr lang="fr-FR" i="1" dirty="0" smtClean="0">
                <a:solidFill>
                  <a:schemeClr val="accent3"/>
                </a:solidFill>
              </a:rPr>
              <a:t>(</a:t>
            </a:r>
            <a:r>
              <a:rPr lang="fr-FR" i="1" dirty="0" err="1" smtClean="0">
                <a:solidFill>
                  <a:schemeClr val="accent3"/>
                </a:solidFill>
              </a:rPr>
              <a:t>result</a:t>
            </a:r>
            <a:r>
              <a:rPr lang="fr-FR" i="1" dirty="0" smtClean="0">
                <a:solidFill>
                  <a:schemeClr val="accent3"/>
                </a:solidFill>
              </a:rPr>
              <a:t> </a:t>
            </a:r>
            <a:r>
              <a:rPr lang="fr-FR" i="1" dirty="0" err="1" smtClean="0">
                <a:solidFill>
                  <a:schemeClr val="accent3"/>
                </a:solidFill>
              </a:rPr>
              <a:t>is</a:t>
            </a:r>
            <a:r>
              <a:rPr lang="fr-FR" i="1" dirty="0" smtClean="0">
                <a:solidFill>
                  <a:schemeClr val="accent3"/>
                </a:solidFill>
              </a:rPr>
              <a:t> [2,3,4,5,6,7,8,9,10,11])</a:t>
            </a:r>
            <a:endParaRPr i="1" dirty="0"/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900" y="0"/>
            <a:ext cx="1449611" cy="14496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askell:  map (+1) [1..10]"/>
          <p:cNvSpPr txBox="1"/>
          <p:nvPr/>
        </p:nvSpPr>
        <p:spPr>
          <a:xfrm>
            <a:off x="3082063" y="2030360"/>
            <a:ext cx="3597818" cy="682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400" dirty="0">
                <a:solidFill>
                  <a:srgbClr val="009193"/>
                </a:solidFill>
              </a:rPr>
              <a:t>Tamgu </a:t>
            </a:r>
            <a:r>
              <a:rPr lang="mr-IN" sz="1400" i="1" dirty="0">
                <a:solidFill>
                  <a:srgbClr val="009193"/>
                </a:solidFill>
              </a:rPr>
              <a:t>(Taskell</a:t>
            </a:r>
            <a:r>
              <a:rPr lang="mr-IN" sz="1400" i="1" dirty="0" smtClean="0">
                <a:solidFill>
                  <a:srgbClr val="009193"/>
                </a:solidFill>
              </a:rPr>
              <a:t>)</a:t>
            </a:r>
            <a:r>
              <a:rPr lang="mr-IN" sz="1400" dirty="0" smtClean="0"/>
              <a:t>:</a:t>
            </a:r>
            <a:endParaRPr lang="fr-FR" sz="14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vector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v2 = &lt;</a:t>
            </a: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map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(+1) [1..10]&gt;;</a:t>
            </a:r>
          </a:p>
        </p:txBody>
      </p:sp>
      <p:sp>
        <p:nvSpPr>
          <p:cNvPr id="7" name="C++:…"/>
          <p:cNvSpPr txBox="1"/>
          <p:nvPr/>
        </p:nvSpPr>
        <p:spPr>
          <a:xfrm>
            <a:off x="498397" y="4519793"/>
            <a:ext cx="4058736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Kotlin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v1 = listOf(1, 2, 3, 4, 5, 6, 7, 8, 9, </a:t>
            </a:r>
            <a:r>
              <a:rPr sz="1600" dirty="0" smtClean="0"/>
              <a:t>10)</a:t>
            </a:r>
            <a:endParaRPr lang="fr-FR" sz="16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val </a:t>
            </a:r>
            <a:r>
              <a:rPr sz="1600" dirty="0"/>
              <a:t>v2 = v1.map( { it+1 }) </a:t>
            </a:r>
          </a:p>
        </p:txBody>
      </p:sp>
      <p:sp>
        <p:nvSpPr>
          <p:cNvPr id="8" name="C++:…"/>
          <p:cNvSpPr txBox="1"/>
          <p:nvPr/>
        </p:nvSpPr>
        <p:spPr>
          <a:xfrm>
            <a:off x="1041089" y="3025705"/>
            <a:ext cx="7778309" cy="104868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C++: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vector&lt;int&gt; v1 = { 1, 2, 3, 4, 5, 6, 7, 8, 9, 10 };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auto v2 = mapf(v1, function&lt;int(const int&amp;)&gt;([](const int&amp; i) { return i + 1; </a:t>
            </a:r>
            <a:r>
              <a:rPr sz="1600" dirty="0" smtClean="0"/>
              <a:t>}));</a:t>
            </a:r>
            <a:endParaRPr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i="1" dirty="0" smtClean="0"/>
              <a:t>Traits spécifiques</a:t>
            </a:r>
            <a:endParaRPr i="1"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07540" y="1017517"/>
            <a:ext cx="8335760" cy="423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1800" dirty="0" smtClean="0">
                <a:latin typeface="+mn-ea"/>
                <a:ea typeface="+mn-ea"/>
              </a:rPr>
              <a:t>Nous avons implémenté une version assez riche de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r>
              <a:rPr lang="fr-FR" sz="1800" dirty="0" smtClean="0">
                <a:latin typeface="+mn-ea"/>
                <a:ea typeface="+mn-ea"/>
              </a:rPr>
              <a:t> incluant :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La </a:t>
            </a:r>
            <a:r>
              <a:rPr lang="fr-FR" sz="1800" dirty="0" err="1" smtClean="0">
                <a:latin typeface="+mn-ea"/>
                <a:ea typeface="+mn-ea"/>
              </a:rPr>
              <a:t>compositionnalité</a:t>
            </a:r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L'évaluation paresseuse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Quelques Monades </a:t>
            </a:r>
            <a:r>
              <a:rPr lang="fr-FR" sz="1800" dirty="0" smtClean="0">
                <a:latin typeface="+mn-ea"/>
                <a:ea typeface="+mn-ea"/>
              </a:rPr>
              <a:t>(</a:t>
            </a:r>
            <a:r>
              <a:rPr lang="fr-FR" sz="1800" i="1" dirty="0" err="1" smtClean="0">
                <a:latin typeface="+mn-ea"/>
                <a:ea typeface="+mn-ea"/>
              </a:rPr>
              <a:t>Maybe</a:t>
            </a:r>
            <a:r>
              <a:rPr lang="fr-FR" sz="1800" dirty="0" smtClean="0">
                <a:latin typeface="+mn-ea"/>
                <a:ea typeface="+mn-ea"/>
              </a:rPr>
              <a:t>)</a:t>
            </a:r>
            <a:endParaRPr lang="fr-FR" sz="1800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La plupart des fonctions de base de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r>
              <a:rPr lang="fr-FR" sz="1800" dirty="0" smtClean="0">
                <a:latin typeface="+mn-ea"/>
                <a:ea typeface="+mn-ea"/>
              </a:rPr>
              <a:t> (</a:t>
            </a:r>
            <a:r>
              <a:rPr lang="fr-FR" sz="1800" i="1" dirty="0" err="1" smtClean="0">
                <a:latin typeface="+mn-ea"/>
                <a:ea typeface="+mn-ea"/>
              </a:rPr>
              <a:t>map</a:t>
            </a:r>
            <a:r>
              <a:rPr lang="fr-FR" sz="1800" i="1" dirty="0" smtClean="0">
                <a:latin typeface="+mn-ea"/>
                <a:ea typeface="+mn-ea"/>
              </a:rPr>
              <a:t>, </a:t>
            </a:r>
            <a:r>
              <a:rPr lang="fr-FR" sz="1800" i="1" dirty="0" err="1" smtClean="0">
                <a:latin typeface="+mn-ea"/>
                <a:ea typeface="+mn-ea"/>
              </a:rPr>
              <a:t>filter</a:t>
            </a:r>
            <a:r>
              <a:rPr lang="fr-FR" sz="1800" i="1" dirty="0" smtClean="0">
                <a:latin typeface="+mn-ea"/>
                <a:ea typeface="+mn-ea"/>
              </a:rPr>
              <a:t>, </a:t>
            </a:r>
            <a:r>
              <a:rPr lang="fr-FR" sz="1800" i="1" dirty="0" err="1" smtClean="0">
                <a:latin typeface="+mn-ea"/>
                <a:ea typeface="+mn-ea"/>
              </a:rPr>
              <a:t>take</a:t>
            </a:r>
            <a:r>
              <a:rPr lang="fr-FR" sz="1800" dirty="0" smtClean="0">
                <a:latin typeface="+mn-ea"/>
                <a:ea typeface="+mn-ea"/>
              </a:rPr>
              <a:t>, etc.)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Les structures de données </a:t>
            </a:r>
            <a:r>
              <a:rPr lang="fr-FR" sz="1800" dirty="0" err="1" smtClean="0">
                <a:latin typeface="+mn-ea"/>
                <a:ea typeface="+mn-ea"/>
              </a:rPr>
              <a:t>Haskell</a:t>
            </a:r>
            <a:r>
              <a:rPr lang="fr-FR" sz="1800" dirty="0" smtClean="0">
                <a:latin typeface="+mn-ea"/>
                <a:ea typeface="+mn-ea"/>
              </a:rPr>
              <a:t> (</a:t>
            </a:r>
            <a:r>
              <a:rPr lang="fr-FR" sz="1800" i="1" dirty="0" smtClean="0">
                <a:latin typeface="+mn-ea"/>
                <a:ea typeface="+mn-ea"/>
              </a:rPr>
              <a:t>Monades: data)</a:t>
            </a:r>
            <a:endParaRPr lang="fr-FR" sz="1800" i="1" dirty="0" smtClean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 smtClean="0">
                <a:latin typeface="+mn-ea"/>
                <a:ea typeface="+mn-ea"/>
              </a:rPr>
              <a:t>Typages (à la fois implicite et explicite)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Le code Taskell peut fusionner en toute transparence avec le code Tamgu....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Nous fournissons également un langage de prédicat complet avec DCG qui peut également se fondre en toute transparence dans le code Tamgu.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Ces deux modules partagent les mêmes objets Tamgu de base...</a:t>
            </a:r>
            <a:endParaRPr lang="fr-FR" sz="1800" b="1" i="1" dirty="0" smtClean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43" y="221289"/>
            <a:ext cx="811871" cy="8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en-US" dirty="0" smtClean="0"/>
              <a:t>: </a:t>
            </a:r>
            <a:r>
              <a:rPr lang="en-US" i="1" dirty="0" smtClean="0"/>
              <a:t>Traits spécifiques</a:t>
            </a:r>
            <a:endParaRPr lang="en-US" i="1" dirty="0"/>
          </a:p>
          <a:p>
            <a:endParaRPr dirty="0"/>
          </a:p>
        </p:txBody>
      </p:sp>
      <p:sp>
        <p:nvSpPr>
          <p:cNvPr id="124" name="//Function definition…"/>
          <p:cNvSpPr txBox="1"/>
          <p:nvPr/>
        </p:nvSpPr>
        <p:spPr>
          <a:xfrm>
            <a:off x="461686" y="2001673"/>
            <a:ext cx="6278963" cy="3031599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505F5"/>
                </a:solidFill>
              </a:rPr>
              <a:t>&lt;dat</a:t>
            </a:r>
            <a:r>
              <a:rPr lang="en-GB" dirty="0" smtClean="0"/>
              <a:t>a Form = Circle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 | Rectangle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 functions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 </a:t>
            </a:r>
            <a:r>
              <a:rPr lang="en-GB" dirty="0" smtClean="0"/>
              <a:t>:: Form </a:t>
            </a:r>
            <a:r>
              <a:rPr lang="en-GB" dirty="0"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Circle _ _ r) = 2π×r²&gt;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Rectangle x y xx </a:t>
            </a:r>
            <a:r>
              <a:rPr lang="en-GB" dirty="0" err="1" smtClean="0"/>
              <a:t>yy</a:t>
            </a:r>
            <a:r>
              <a:rPr lang="en-GB" dirty="0" smtClean="0"/>
              <a:t>) =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(xx-x) ×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</a:t>
            </a:r>
            <a:r>
              <a:rPr lang="en-GB" dirty="0" err="1" smtClean="0"/>
              <a:t>yy</a:t>
            </a:r>
            <a:r>
              <a:rPr lang="en-GB" dirty="0" smtClean="0"/>
              <a:t>-y)&gt;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//Calling the right surface method for each object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Circle </a:t>
            </a:r>
            <a:r>
              <a:rPr lang="en-GB" dirty="0" smtClean="0"/>
              <a:t>10 20 30&gt;);		 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</a:t>
            </a:r>
            <a:r>
              <a:rPr lang="hr-HR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5654.8667764616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Rectangle </a:t>
            </a:r>
            <a:r>
              <a:rPr lang="en-GB" dirty="0" smtClean="0"/>
              <a:t>20 20 40 40&gt;);	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//400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</p:txBody>
      </p:sp>
      <p:sp>
        <p:nvSpPr>
          <p:cNvPr id="4" name="//Function definition…"/>
          <p:cNvSpPr txBox="1"/>
          <p:nvPr/>
        </p:nvSpPr>
        <p:spPr>
          <a:xfrm>
            <a:off x="2591571" y="912690"/>
            <a:ext cx="5876609" cy="5693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</a:t>
            </a:r>
            <a:r>
              <a:rPr lang="en-GB" dirty="0" err="1" smtClean="0">
                <a:solidFill>
                  <a:srgbClr val="008F00"/>
                </a:solidFill>
              </a:rPr>
              <a:t>évaluation</a:t>
            </a:r>
            <a:r>
              <a:rPr lang="en-GB" dirty="0" smtClean="0">
                <a:solidFill>
                  <a:srgbClr val="008F00"/>
                </a:solidFill>
              </a:rPr>
              <a:t> </a:t>
            </a:r>
            <a:r>
              <a:rPr lang="en-GB" dirty="0" err="1" smtClean="0">
                <a:solidFill>
                  <a:srgbClr val="008F00"/>
                </a:solidFill>
              </a:rPr>
              <a:t>paresseuse</a:t>
            </a:r>
            <a:r>
              <a:rPr lang="en-GB" dirty="0" smtClean="0">
                <a:solidFill>
                  <a:srgbClr val="008F00"/>
                </a:solidFill>
              </a:rPr>
              <a:t> et composition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v=</a:t>
            </a:r>
            <a:r>
              <a:rPr lang="en-GB" dirty="0" smtClean="0">
                <a:solidFill>
                  <a:srgbClr val="0505F5"/>
                </a:solidFill>
              </a:rPr>
              <a:t>&lt;ma</a:t>
            </a:r>
            <a:r>
              <a:rPr lang="en-GB" dirty="0" smtClean="0"/>
              <a:t>p (*) . </a:t>
            </a:r>
            <a:r>
              <a:rPr lang="en-GB" dirty="0" err="1" smtClean="0">
                <a:solidFill>
                  <a:srgbClr val="0505F5"/>
                </a:solidFill>
              </a:rPr>
              <a:t>takeWhile</a:t>
            </a:r>
            <a:r>
              <a:rPr lang="en-GB" dirty="0" smtClean="0"/>
              <a:t> (&lt;10) . </a:t>
            </a:r>
            <a:r>
              <a:rPr lang="en-GB" dirty="0" smtClean="0">
                <a:solidFill>
                  <a:srgbClr val="0505F5"/>
                </a:solidFill>
              </a:rPr>
              <a:t>filter</a:t>
            </a:r>
            <a:r>
              <a:rPr lang="en-GB" dirty="0" smtClean="0"/>
              <a:t> (</a:t>
            </a:r>
            <a:r>
              <a:rPr lang="en-GB" dirty="0" smtClean="0">
                <a:solidFill>
                  <a:srgbClr val="0505F5"/>
                </a:solidFill>
              </a:rPr>
              <a:t>odd</a:t>
            </a:r>
            <a:r>
              <a:rPr lang="en-GB" dirty="0" smtClean="0"/>
              <a:t>) [1..] &gt;; 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//[1,9,25,49,81</a:t>
            </a:r>
            <a:r>
              <a:rPr lang="en-GB" sz="1600" i="1" dirty="0" smtClean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]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8747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logique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53060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 smtClean="0"/>
              <a:t>Programmation logique</a:t>
            </a:r>
            <a:endParaRPr dirty="0"/>
          </a:p>
        </p:txBody>
      </p:sp>
      <p:sp>
        <p:nvSpPr>
          <p:cNvPr id="70" name="Tamgu also provides:…"/>
          <p:cNvSpPr txBox="1"/>
          <p:nvPr/>
        </p:nvSpPr>
        <p:spPr>
          <a:xfrm>
            <a:off x="404740" y="1474608"/>
            <a:ext cx="8335760" cy="36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dirty="0" smtClean="0">
                <a:latin typeface="+mn-ea"/>
                <a:ea typeface="+mn-ea"/>
              </a:rPr>
              <a:t>Tamgu dès aujourd'hui fournit :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>
                <a:latin typeface="+mn-ea"/>
                <a:ea typeface="+mn-ea"/>
              </a:rPr>
              <a:t>Un moteur de prédicat entièrement intégré à Tamgu </a:t>
            </a:r>
          </a:p>
          <a:p>
            <a:pPr marL="342900" indent="-342900" algn="l">
              <a:buFont typeface="Arial" charset="0"/>
              <a:buChar char="•"/>
            </a:pPr>
            <a:endParaRPr lang="fr-FR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 smtClean="0">
                <a:latin typeface="+mn-ea"/>
                <a:ea typeface="+mn-ea"/>
              </a:rPr>
              <a:t>Règles de grammaire à clauses définies (GDC) qui peuvent être intégrées dans la structure même d'un programme.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i="1" dirty="0" smtClean="0">
                <a:latin typeface="+mn-ea"/>
                <a:ea typeface="+mn-ea"/>
              </a:rPr>
              <a:t>Non seulement vous pouvez déclarer du code Prolog dans du code Tamgu directement, mais les prédicats peuvent aussi rappeler des fonctions Tamgu....</a:t>
            </a:r>
            <a:endParaRPr lang="fr-FR" i="1" dirty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51" y="228001"/>
            <a:ext cx="1690029" cy="6601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irst line goes here…"/>
          <p:cNvSpPr txBox="1"/>
          <p:nvPr/>
        </p:nvSpPr>
        <p:spPr>
          <a:xfrm>
            <a:off x="276190" y="228001"/>
            <a:ext cx="860525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endParaRPr lang="en-US" dirty="0" smtClean="0"/>
          </a:p>
          <a:p>
            <a:r>
              <a:rPr sz="1800" i="1" dirty="0" smtClean="0"/>
              <a:t>Ex</a:t>
            </a:r>
            <a:r>
              <a:rPr lang="fr-FR" sz="1800" i="1" dirty="0" smtClean="0"/>
              <a:t>e</a:t>
            </a:r>
            <a:r>
              <a:rPr sz="1800" i="1" dirty="0" smtClean="0"/>
              <a:t>mple</a:t>
            </a:r>
            <a:r>
              <a:rPr sz="1800" i="1" dirty="0"/>
              <a:t>: </a:t>
            </a:r>
            <a:r>
              <a:rPr lang="fr-FR" sz="1800" i="1" dirty="0" smtClean="0"/>
              <a:t>Détection de la descendance maternelle</a:t>
            </a:r>
            <a:endParaRPr sz="1800" i="1" dirty="0"/>
          </a:p>
        </p:txBody>
      </p:sp>
      <p:sp>
        <p:nvSpPr>
          <p:cNvPr id="74" name="//Our parent relations, which are stored in the fact base…"/>
          <p:cNvSpPr txBox="1"/>
          <p:nvPr/>
        </p:nvSpPr>
        <p:spPr>
          <a:xfrm>
            <a:off x="353320" y="1338892"/>
            <a:ext cx="8691360" cy="46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//</a:t>
            </a:r>
            <a:r>
              <a:rPr lang="fr-FR" sz="1400" dirty="0" smtClean="0"/>
              <a:t>Nos r</a:t>
            </a:r>
            <a:r>
              <a:rPr sz="1400" dirty="0" smtClean="0"/>
              <a:t>elations</a:t>
            </a:r>
            <a:r>
              <a:rPr lang="fr-FR" sz="1400" dirty="0" smtClean="0"/>
              <a:t> parent</a:t>
            </a:r>
            <a:r>
              <a:rPr sz="1400" dirty="0" smtClean="0"/>
              <a:t>, </a:t>
            </a:r>
            <a:r>
              <a:rPr lang="fr-FR" sz="1400" dirty="0" smtClean="0"/>
              <a:t>sont enregistrées dans une base de connaissance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"andy"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"andy"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/>
              <a:t>femme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FF0000"/>
                </a:solidFill>
              </a:rPr>
              <a:t>"</a:t>
            </a:r>
            <a:r>
              <a:rPr sz="1400" dirty="0">
                <a:solidFill>
                  <a:srgbClr val="FF0000"/>
                </a:solidFill>
              </a:rPr>
              <a:t>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rgbClr val="9E2123"/>
                </a:solidFill>
              </a:rPr>
              <a:t>femme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/>
              <a:t>"</a:t>
            </a:r>
            <a:r>
              <a:rPr sz="1400" dirty="0"/>
              <a:t>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//Then our rules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anc</a:t>
            </a:r>
            <a:r>
              <a:rPr lang="fr-FR" sz="1400" dirty="0" smtClean="0"/>
              <a:t>e</a:t>
            </a:r>
            <a:r>
              <a:rPr sz="1400" dirty="0" smtClean="0"/>
              <a:t>t</a:t>
            </a:r>
            <a:r>
              <a:rPr lang="fr-FR" sz="1400" dirty="0" err="1" smtClean="0"/>
              <a:t>re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>
                <a:solidFill>
                  <a:srgbClr val="000000"/>
                </a:solidFill>
              </a:rPr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 smtClean="0"/>
              <a:t>ancetre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),</a:t>
            </a:r>
            <a:r>
              <a:rPr sz="1400" dirty="0" smtClean="0"/>
              <a:t>ancetr</a:t>
            </a:r>
            <a:r>
              <a:rPr lang="fr-FR" sz="1400" dirty="0" smtClean="0"/>
              <a:t>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Y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 smtClean="0"/>
              <a:t>ancetr</a:t>
            </a:r>
            <a:r>
              <a:rPr lang="fr-FR" sz="1400" dirty="0" smtClean="0"/>
              <a:t>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), </a:t>
            </a:r>
            <a:r>
              <a:rPr sz="1400" dirty="0" smtClean="0"/>
              <a:t>fem</a:t>
            </a:r>
            <a:r>
              <a:rPr lang="fr-FR" sz="1400" dirty="0" smtClean="0"/>
              <a:t>me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</a:t>
            </a:r>
            <a:r>
              <a:rPr sz="1400" dirty="0">
                <a:solidFill>
                  <a:srgbClr val="8282E6"/>
                </a:solidFill>
              </a:rPr>
              <a:t>Q</a:t>
            </a:r>
            <a:r>
              <a:rPr sz="1400" dirty="0" smtClean="0">
                <a:solidFill>
                  <a:srgbClr val="000000"/>
                </a:solidFill>
              </a:rPr>
              <a:t>).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//</a:t>
            </a:r>
            <a:r>
              <a:rPr lang="fr-FR" sz="1400" dirty="0" smtClean="0"/>
              <a:t>Du fait que la variable de réception est un vecteur, nous renvoyons toutes les possibilités.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vector</a:t>
            </a:r>
            <a:r>
              <a:rPr sz="1400" dirty="0">
                <a:solidFill>
                  <a:srgbClr val="000000"/>
                </a:solidFill>
              </a:rPr>
              <a:t> v=</a:t>
            </a: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println</a:t>
            </a:r>
            <a:r>
              <a:rPr sz="1400" dirty="0">
                <a:solidFill>
                  <a:srgbClr val="000000"/>
                </a:solidFill>
              </a:rPr>
              <a:t>(v);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000000"/>
                </a:solidFill>
              </a:rPr>
              <a:t>[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"andy"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endParaRPr lang="fr-FR" sz="1600" dirty="0" smtClean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"sam"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75" name="Femme"/>
          <p:cNvSpPr/>
          <p:nvPr/>
        </p:nvSpPr>
        <p:spPr>
          <a:xfrm>
            <a:off x="6943663" y="1177501"/>
            <a:ext cx="692274" cy="153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endParaRPr lang="en-US" dirty="0"/>
          </a:p>
          <a:p>
            <a:r>
              <a:rPr lang="en-US" sz="1800" i="1" dirty="0" err="1" smtClean="0"/>
              <a:t>Exemple</a:t>
            </a:r>
            <a:r>
              <a:rPr lang="en-US" sz="1800" i="1" dirty="0" smtClean="0"/>
              <a:t> </a:t>
            </a:r>
            <a:r>
              <a:rPr lang="en-US" sz="1800" i="1" dirty="0" err="1" smtClean="0"/>
              <a:t>en</a:t>
            </a:r>
            <a:r>
              <a:rPr lang="en-US" sz="1800" i="1" dirty="0" smtClean="0"/>
              <a:t> SWI Prolog</a:t>
            </a:r>
            <a:endParaRPr lang="en-US" sz="1800" i="1" dirty="0"/>
          </a:p>
        </p:txBody>
      </p:sp>
      <p:sp>
        <p:nvSpPr>
          <p:cNvPr id="78" name="parent(george,sam).…"/>
          <p:cNvSpPr txBox="1"/>
          <p:nvPr/>
        </p:nvSpPr>
        <p:spPr>
          <a:xfrm>
            <a:off x="528580" y="1369640"/>
            <a:ext cx="8691360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0505F5"/>
                </a:solidFill>
              </a:rPr>
              <a:t>parent</a:t>
            </a:r>
            <a:r>
              <a:rPr dirty="0" smtClean="0"/>
              <a:t>(george,sam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(george,andy).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(andy,mary).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(sam,christine).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(X,X) :- </a:t>
            </a:r>
            <a:r>
              <a:rPr dirty="0">
                <a:solidFill>
                  <a:srgbClr val="0505F5"/>
                </a:solidFill>
              </a:rPr>
              <a:t>true</a:t>
            </a:r>
            <a:r>
              <a:rPr dirty="0"/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(X,Z) :- </a:t>
            </a: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(X,Y),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(Y,Z).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lineage</a:t>
            </a:r>
            <a:r>
              <a:rPr dirty="0"/>
              <a:t>(X,Q) :- 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(X,Q), </a:t>
            </a: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(Q</a:t>
            </a:r>
            <a:r>
              <a:rPr dirty="0" smtClean="0"/>
              <a:t>).</a:t>
            </a: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2670" y="228001"/>
            <a:ext cx="1031290" cy="103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Programmation de données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670677" y="1420221"/>
            <a:ext cx="7609723" cy="432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dirty="0" smtClean="0">
                <a:latin typeface="+mn-ea"/>
                <a:ea typeface="+mn-ea"/>
              </a:rPr>
              <a:t>"Les modèles modernes d'apprentissage machine d'aujourd'hui exigent des ensembles d'entrainement massivement étiquetés - qui n'existent généralement pas pour des applications réelles (...)</a:t>
            </a:r>
          </a:p>
          <a:p>
            <a:pPr algn="l"/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Dans ce nouveau paradigme de programmation de données, le développeur se concentre sur l'écriture d'un ensemble de fonctions d'étiquetage, qui sont de simples scripts qui labélisent automatiquement les données."	</a:t>
            </a:r>
          </a:p>
          <a:p>
            <a:pPr algn="l"/>
            <a:r>
              <a:rPr lang="fr-FR" dirty="0" smtClean="0">
                <a:latin typeface="+mn-ea"/>
                <a:ea typeface="+mn-ea"/>
              </a:rPr>
              <a:t>									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</a:t>
            </a:r>
            <a:r>
              <a:rPr lang="fr-FR" dirty="0" smtClean="0">
                <a:latin typeface="+mn-ea"/>
                <a:ea typeface="+mn-ea"/>
              </a:rPr>
              <a:t>									   Christopher Ré (</a:t>
            </a:r>
            <a:r>
              <a:rPr lang="fr-FR" i="1" dirty="0" err="1" smtClean="0">
                <a:latin typeface="+mn-ea"/>
                <a:ea typeface="+mn-ea"/>
              </a:rPr>
              <a:t>Snorkel</a:t>
            </a:r>
            <a:r>
              <a:rPr lang="fr-FR" dirty="0" smtClean="0">
                <a:latin typeface="+mn-ea"/>
                <a:ea typeface="+mn-ea"/>
              </a:rPr>
              <a:t>)</a:t>
            </a:r>
          </a:p>
          <a:p>
            <a:pPr algn="r"/>
            <a:r>
              <a:rPr lang="fr-FR" i="1" dirty="0" smtClean="0">
                <a:latin typeface="+mn-ea"/>
                <a:ea typeface="+mn-ea"/>
              </a:rPr>
              <a:t>P.R. Stanford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41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Cas</a:t>
            </a: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d'usage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1016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Cas d'usage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7774" y="1958731"/>
            <a:ext cx="7875484" cy="2292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400" dirty="0">
                <a:latin typeface="+mn-ea"/>
                <a:ea typeface="+mn-ea"/>
              </a:rPr>
              <a:t>Tamgu </a:t>
            </a:r>
            <a:r>
              <a:rPr lang="en-GB" sz="2400" dirty="0" err="1">
                <a:latin typeface="+mn-ea"/>
                <a:ea typeface="+mn-ea"/>
              </a:rPr>
              <a:t>est</a:t>
            </a:r>
            <a:r>
              <a:rPr lang="en-GB" sz="2400" dirty="0">
                <a:latin typeface="+mn-ea"/>
                <a:ea typeface="+mn-ea"/>
              </a:rPr>
              <a:t> déjà </a:t>
            </a:r>
            <a:r>
              <a:rPr lang="en-GB" sz="2400" dirty="0" err="1">
                <a:latin typeface="+mn-ea"/>
                <a:ea typeface="+mn-ea"/>
              </a:rPr>
              <a:t>utilisé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des </a:t>
            </a:r>
            <a:r>
              <a:rPr lang="en-GB" sz="2400" dirty="0" err="1">
                <a:latin typeface="+mn-ea"/>
                <a:ea typeface="+mn-ea"/>
              </a:rPr>
              <a:t>projets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en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 smtClean="0">
                <a:latin typeface="+mn-ea"/>
                <a:ea typeface="+mn-ea"/>
              </a:rPr>
              <a:t>cours</a:t>
            </a:r>
            <a:r>
              <a:rPr lang="en-GB" sz="2400" dirty="0" smtClean="0">
                <a:latin typeface="+mn-ea"/>
                <a:ea typeface="+mn-ea"/>
              </a:rPr>
              <a:t>:</a:t>
            </a:r>
          </a:p>
          <a:p>
            <a:pPr algn="l"/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Annotation </a:t>
            </a:r>
            <a:r>
              <a:rPr lang="en-GB" sz="2400" dirty="0">
                <a:latin typeface="+mn-ea"/>
                <a:ea typeface="+mn-ea"/>
              </a:rPr>
              <a:t>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r>
              <a:rPr lang="en-GB" sz="2400" dirty="0">
                <a:latin typeface="+mn-ea"/>
                <a:ea typeface="+mn-ea"/>
              </a:rPr>
              <a:t> (</a:t>
            </a:r>
            <a:r>
              <a:rPr lang="en-GB" sz="2400" dirty="0" err="1">
                <a:latin typeface="+mn-ea"/>
                <a:ea typeface="+mn-ea"/>
              </a:rPr>
              <a:t>vue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avant</a:t>
            </a:r>
            <a:r>
              <a:rPr lang="en-GB" sz="2400" dirty="0" smtClean="0">
                <a:latin typeface="+mn-ea"/>
                <a:ea typeface="+mn-ea"/>
              </a:rPr>
              <a:t>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Génération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>
                <a:latin typeface="+mn-ea"/>
                <a:ea typeface="+mn-ea"/>
              </a:rPr>
              <a:t>de </a:t>
            </a:r>
            <a:r>
              <a:rPr lang="en-GB" sz="2400" dirty="0" err="1" smtClean="0">
                <a:latin typeface="+mn-ea"/>
                <a:ea typeface="+mn-ea"/>
              </a:rPr>
              <a:t>texte</a:t>
            </a:r>
            <a:endParaRPr lang="en-GB" sz="2400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Détection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d'erreurs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un </a:t>
            </a:r>
            <a:r>
              <a:rPr lang="en-GB" sz="2400" dirty="0" smtClean="0">
                <a:latin typeface="+mn-ea"/>
                <a:ea typeface="+mn-ea"/>
              </a:rPr>
              <a:t>corpus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 smtClean="0">
                <a:latin typeface="+mn-ea"/>
                <a:ea typeface="+mn-ea"/>
              </a:rPr>
              <a:t>Détection</a:t>
            </a:r>
            <a:r>
              <a:rPr lang="en-GB" sz="2400" dirty="0" smtClean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d'adresse</a:t>
            </a:r>
            <a:endParaRPr lang="en-GB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300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28001"/>
            <a:ext cx="87116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Cas d'usage 1</a:t>
            </a:r>
            <a:endParaRPr lang="fr-FR" i="1" dirty="0"/>
          </a:p>
          <a:p>
            <a:r>
              <a:rPr lang="fr-FR" sz="1800" i="1" dirty="0" smtClean="0"/>
              <a:t>Exemple génération (Programmation de données: corpus synthétique)</a:t>
            </a:r>
            <a:endParaRPr lang="fr-FR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1305350"/>
            <a:ext cx="4047583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"dame"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prep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"colline"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comp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NP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?Det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9E2123"/>
                </a:solidFill>
              </a:rPr>
              <a:t>det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/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/>
              <a:t>?Det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8282E6"/>
                </a:solidFill>
              </a:rPr>
              <a:t>?Adjc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dirty="0" smtClean="0">
                <a:solidFill>
                  <a:srgbClr val="0505F5"/>
                </a:solidFill>
              </a:rPr>
              <a:t>is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genreadj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>
                <a:solidFill>
                  <a:srgbClr val="8282E6"/>
                </a:solidFill>
              </a:rPr>
              <a:t>?Adj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/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VP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)) :- !,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b="1" i="1" dirty="0">
                <a:solidFill>
                  <a:srgbClr val="FF0000"/>
                </a:solidFill>
              </a:rPr>
              <a:t>conjugue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sentence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19172" y="1305350"/>
            <a:ext cx="4301803" cy="13696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400" dirty="0">
                <a:latin typeface="+mn-ea"/>
                <a:ea typeface="+mn-ea"/>
              </a:rPr>
              <a:t>La dame 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la belle </a:t>
            </a:r>
            <a:r>
              <a:rPr lang="fr-FR" sz="1400" dirty="0">
                <a:latin typeface="+mn-ea"/>
                <a:ea typeface="+mn-ea"/>
              </a:rPr>
              <a:t>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mange</a:t>
            </a:r>
            <a:r>
              <a:rPr lang="fr-FR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fr-FR" sz="1400" dirty="0">
                <a:latin typeface="+mn-ea"/>
                <a:ea typeface="+mn-ea"/>
              </a:rPr>
              <a:t>une belle pomme.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ne </a:t>
            </a:r>
            <a:r>
              <a:rPr lang="fr-FR" sz="1400" dirty="0">
                <a:latin typeface="+mn-ea"/>
                <a:ea typeface="+mn-ea"/>
              </a:rPr>
              <a:t>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pas</a:t>
            </a:r>
            <a:r>
              <a:rPr lang="fr-FR" sz="1400" dirty="0">
                <a:latin typeface="+mn-ea"/>
                <a:ea typeface="+mn-ea"/>
              </a:rPr>
              <a:t> la belle 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Une </a:t>
            </a:r>
            <a:r>
              <a:rPr lang="fr-FR" sz="1400" dirty="0">
                <a:latin typeface="+mn-ea"/>
                <a:ea typeface="+mn-ea"/>
              </a:rPr>
              <a:t>pomme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est</a:t>
            </a:r>
            <a:r>
              <a:rPr lang="fr-FR" sz="1400" dirty="0">
                <a:latin typeface="+mn-ea"/>
                <a:ea typeface="+mn-ea"/>
              </a:rPr>
              <a:t>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mangée</a:t>
            </a:r>
            <a:r>
              <a:rPr lang="fr-FR" sz="1400" dirty="0">
                <a:latin typeface="+mn-ea"/>
                <a:ea typeface="+mn-ea"/>
              </a:rPr>
              <a:t> par la dame</a:t>
            </a:r>
            <a:r>
              <a:rPr lang="fr-FR" sz="1400" dirty="0" smtClean="0">
                <a:latin typeface="+mn-ea"/>
                <a:ea typeface="+mn-ea"/>
              </a:rPr>
              <a:t>.</a:t>
            </a:r>
          </a:p>
          <a:p>
            <a:pPr algn="l"/>
            <a:endParaRPr lang="fr-FR" sz="1400" dirty="0">
              <a:latin typeface="+mn-ea"/>
              <a:ea typeface="+mn-ea"/>
            </a:endParaRPr>
          </a:p>
          <a:p>
            <a:pPr algn="l"/>
            <a:r>
              <a:rPr lang="fr-FR" sz="1400" dirty="0" err="1" smtClean="0">
                <a:latin typeface="+mn-ea"/>
                <a:ea typeface="+mn-ea"/>
              </a:rPr>
              <a:t>Etc</a:t>
            </a:r>
            <a:r>
              <a:rPr lang="mr-IN" sz="1400" dirty="0" smtClean="0">
                <a:latin typeface="+mn-ea"/>
                <a:ea typeface="+mn-ea"/>
              </a:rPr>
              <a:t>…</a:t>
            </a:r>
            <a:endParaRPr lang="fr-FR" sz="1400" dirty="0">
              <a:latin typeface="+mn-ea"/>
              <a:ea typeface="+mn-ea"/>
            </a:endParaRPr>
          </a:p>
        </p:txBody>
      </p:sp>
      <p:sp>
        <p:nvSpPr>
          <p:cNvPr id="6" name="function genreadj(string n,string adj) {…"/>
          <p:cNvSpPr txBox="1"/>
          <p:nvPr/>
        </p:nvSpPr>
        <p:spPr>
          <a:xfrm>
            <a:off x="5368878" y="3703641"/>
            <a:ext cx="3619006" cy="266226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b="1" i="1" dirty="0" smtClean="0">
                <a:solidFill>
                  <a:schemeClr val="tx1"/>
                </a:solidFill>
              </a:rPr>
              <a:t>Prédicats peuvent appeler des fonctions</a:t>
            </a:r>
            <a:endParaRPr lang="fr-FR" sz="1200" b="1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smtClean="0"/>
              <a:t>function</a:t>
            </a:r>
            <a:r>
              <a:rPr sz="1200" dirty="0" smtClean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genreadj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n,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adj)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</a:t>
            </a:r>
            <a:r>
              <a:rPr sz="1200" dirty="0">
                <a:solidFill>
                  <a:srgbClr val="0505F5"/>
                </a:solidFill>
              </a:rPr>
              <a:t>vector</a:t>
            </a:r>
            <a:r>
              <a:rPr sz="1200" dirty="0"/>
              <a:t> nounfeat=trans.</a:t>
            </a:r>
            <a:r>
              <a:rPr sz="1200" dirty="0">
                <a:solidFill>
                  <a:srgbClr val="800080"/>
                </a:solidFill>
              </a:rPr>
              <a:t>lookup</a:t>
            </a:r>
            <a:r>
              <a:rPr sz="1200" dirty="0"/>
              <a:t>(n);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</a:t>
            </a:r>
            <a:r>
              <a:rPr sz="1200" dirty="0"/>
              <a:t>for</a:t>
            </a:r>
            <a:r>
              <a:rPr sz="1200" dirty="0">
                <a:solidFill>
                  <a:srgbClr val="000000"/>
                </a:solidFill>
              </a:rPr>
              <a:t> 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m </a:t>
            </a:r>
            <a:r>
              <a:rPr sz="1200" dirty="0"/>
              <a:t>in</a:t>
            </a:r>
            <a:r>
              <a:rPr sz="1200" dirty="0">
                <a:solidFill>
                  <a:srgbClr val="000000"/>
                </a:solidFill>
              </a:rPr>
              <a:t> nounfeat)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</a:t>
            </a:r>
            <a:r>
              <a:rPr sz="1200" dirty="0">
                <a:solidFill>
                  <a:srgbClr val="0505F5"/>
                </a:solidFill>
              </a:rPr>
              <a:t>if</a:t>
            </a:r>
            <a:r>
              <a:rPr sz="1200" dirty="0"/>
              <a:t> (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 </a:t>
            </a:r>
            <a:r>
              <a:rPr sz="1200" dirty="0">
                <a:solidFill>
                  <a:srgbClr val="0505F5"/>
                </a:solidFill>
              </a:rPr>
              <a:t>in</a:t>
            </a:r>
            <a:r>
              <a:rPr sz="1200" dirty="0"/>
              <a:t> m)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else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"+Masc"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break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v=trans.</a:t>
            </a:r>
            <a:r>
              <a:rPr sz="1200" dirty="0">
                <a:solidFill>
                  <a:srgbClr val="800080"/>
                </a:solidFill>
              </a:rPr>
              <a:t>lookdown</a:t>
            </a:r>
            <a:r>
              <a:rPr sz="1200" dirty="0"/>
              <a:t>(adj);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</a:t>
            </a:r>
            <a:r>
              <a:rPr sz="1200" dirty="0">
                <a:solidFill>
                  <a:srgbClr val="0505F5"/>
                </a:solidFill>
              </a:rPr>
              <a:t>return</a:t>
            </a:r>
            <a:r>
              <a:rPr sz="1200" dirty="0"/>
              <a:t>(v[0]);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</p:txBody>
      </p:sp>
      <p:cxnSp>
        <p:nvCxnSpPr>
          <p:cNvPr id="5" name="Connecteur en arc 4"/>
          <p:cNvCxnSpPr>
            <a:endCxn id="6" idx="1"/>
          </p:cNvCxnSpPr>
          <p:nvPr/>
        </p:nvCxnSpPr>
        <p:spPr>
          <a:xfrm>
            <a:off x="1635512" y="3694771"/>
            <a:ext cx="3733366" cy="1340004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5058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(NMT)</a:t>
            </a:r>
            <a:endParaRPr lang="en-GB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369061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0814" y="1314292"/>
            <a:ext cx="8089861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Le but </a:t>
            </a:r>
            <a:r>
              <a:rPr lang="en-GB" sz="2000" dirty="0" err="1">
                <a:latin typeface="+mn-ea"/>
                <a:ea typeface="+mn-ea"/>
              </a:rPr>
              <a:t>est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d'étendre</a:t>
            </a:r>
            <a:r>
              <a:rPr lang="en-GB" sz="2000" dirty="0">
                <a:latin typeface="+mn-ea"/>
                <a:ea typeface="+mn-ea"/>
              </a:rPr>
              <a:t> un corpus avec des phrases </a:t>
            </a:r>
            <a:r>
              <a:rPr lang="en-GB" sz="2000" dirty="0" err="1">
                <a:latin typeface="+mn-ea"/>
                <a:ea typeface="+mn-ea"/>
              </a:rPr>
              <a:t>synthétiques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contenant</a:t>
            </a:r>
            <a:r>
              <a:rPr lang="en-GB" sz="2000" dirty="0">
                <a:latin typeface="+mn-ea"/>
                <a:ea typeface="+mn-ea"/>
              </a:rPr>
              <a:t>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typiques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français</a:t>
            </a:r>
            <a:r>
              <a:rPr lang="en-GB" sz="2000" dirty="0">
                <a:latin typeface="+mn-ea"/>
                <a:ea typeface="+mn-ea"/>
              </a:rPr>
              <a:t>....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09734" y="2069228"/>
            <a:ext cx="7063251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Tamgu fournit des lexiques </a:t>
            </a:r>
            <a:r>
              <a:rPr lang="fr-FR" sz="1800" dirty="0" smtClean="0">
                <a:latin typeface="+mn-ea"/>
                <a:ea typeface="+mn-ea"/>
              </a:rPr>
              <a:t>sous la forme de transducteurs</a:t>
            </a:r>
            <a:r>
              <a:rPr lang="fr-FR" sz="1800" dirty="0">
                <a:latin typeface="+mn-ea"/>
                <a:ea typeface="+mn-ea"/>
              </a:rPr>
              <a:t>, qui peuvent être interrogés avec des </a:t>
            </a:r>
            <a:r>
              <a:rPr lang="fr-FR" sz="1800" i="1" dirty="0" smtClean="0">
                <a:latin typeface="+mn-ea"/>
                <a:ea typeface="+mn-ea"/>
              </a:rPr>
              <a:t>flags </a:t>
            </a:r>
            <a:r>
              <a:rPr lang="fr-FR" sz="1800" dirty="0" smtClean="0">
                <a:latin typeface="+mn-ea"/>
                <a:ea typeface="+mn-ea"/>
              </a:rPr>
              <a:t>de </a:t>
            </a:r>
            <a:r>
              <a:rPr lang="fr-FR" sz="1800" dirty="0">
                <a:latin typeface="+mn-ea"/>
                <a:ea typeface="+mn-ea"/>
              </a:rPr>
              <a:t>distance d'édition :</a:t>
            </a:r>
            <a:endParaRPr lang="fr-FR" sz="1800" dirty="0" smtClean="0">
              <a:latin typeface="+mn-ea"/>
              <a:ea typeface="+mn-ea"/>
            </a:endParaRP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709734" y="3036593"/>
            <a:ext cx="8167300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10, </a:t>
            </a:r>
            <a:r>
              <a:rPr dirty="0">
                <a:solidFill>
                  <a:srgbClr val="0505F5"/>
                </a:solidFill>
              </a:rPr>
              <a:t>a_repetition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(mot, 1, </a:t>
            </a:r>
            <a:r>
              <a:rPr dirty="0">
                <a:solidFill>
                  <a:srgbClr val="0505F5"/>
                </a:solidFill>
              </a:rPr>
              <a:t>a_switch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i="1" dirty="0">
                <a:solidFill>
                  <a:srgbClr val="FF0000"/>
                </a:solidFill>
              </a:rPr>
              <a:t>Nous avons appliqué ce programme à un corpus et extrait environ 10 000 mots différents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8" name="analyse = français.lookup(mot.lower(), 2, a_first|a_vowel|a_surface);…"/>
          <p:cNvSpPr txBox="1"/>
          <p:nvPr/>
        </p:nvSpPr>
        <p:spPr>
          <a:xfrm>
            <a:off x="709733" y="4721488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 smtClean="0"/>
              <a:t>(</a:t>
            </a:r>
            <a:r>
              <a:rPr lang="fr-FR" sz="16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’</a:t>
            </a:r>
            <a:r>
              <a:rPr lang="fr-FR" sz="1600" dirty="0" err="1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resumé</a:t>
            </a:r>
            <a:r>
              <a:rPr lang="fr-FR" dirty="0" smtClean="0"/>
              <a:t>’</a:t>
            </a:r>
            <a:r>
              <a:rPr dirty="0" smtClean="0"/>
              <a:t>, </a:t>
            </a:r>
            <a:r>
              <a:rPr dirty="0"/>
              <a:t>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['résumé']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mtClean="0"/>
              <a:t>---------------------------------------------------------------------------------------------------------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analyse = </a:t>
            </a:r>
            <a:r>
              <a:rPr lang="fr-FR" dirty="0" err="1"/>
              <a:t>français.</a:t>
            </a:r>
            <a:r>
              <a:rPr lang="fr-FR" dirty="0" err="1">
                <a:solidFill>
                  <a:srgbClr val="800080"/>
                </a:solidFill>
              </a:rPr>
              <a:t>lookup</a:t>
            </a:r>
            <a:r>
              <a:rPr lang="fr-FR" dirty="0" smtClean="0"/>
              <a:t>("</a:t>
            </a:r>
            <a:r>
              <a:rPr lang="fr-FR" dirty="0" err="1" smtClean="0">
                <a:solidFill>
                  <a:srgbClr val="FF0000"/>
                </a:solidFill>
              </a:rPr>
              <a:t>trèèèèèèèès</a:t>
            </a:r>
            <a:r>
              <a:rPr lang="fr-FR" dirty="0" smtClean="0"/>
              <a:t>", </a:t>
            </a:r>
            <a:r>
              <a:rPr lang="fr-FR" dirty="0"/>
              <a:t>10, </a:t>
            </a:r>
            <a:r>
              <a:rPr lang="fr-FR" dirty="0" err="1">
                <a:solidFill>
                  <a:srgbClr val="0505F5"/>
                </a:solidFill>
              </a:rPr>
              <a:t>a_repetition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a_first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a_surface</a:t>
            </a:r>
            <a:r>
              <a:rPr lang="fr-FR"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[’très']</a:t>
            </a:r>
            <a:endParaRPr lang="fr-FR" sz="1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8917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ubj(&quot;manger&quot;,&quot;dame&quot;).…"/>
          <p:cNvSpPr txBox="1"/>
          <p:nvPr/>
        </p:nvSpPr>
        <p:spPr>
          <a:xfrm>
            <a:off x="276191" y="412179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4514" y="2025252"/>
            <a:ext cx="7760286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Nous </a:t>
            </a:r>
            <a:r>
              <a:rPr lang="en-GB" sz="2000" dirty="0" err="1">
                <a:latin typeface="+mn-ea"/>
                <a:ea typeface="+mn-ea"/>
              </a:rPr>
              <a:t>voulons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générer</a:t>
            </a:r>
            <a:r>
              <a:rPr lang="en-GB" sz="2000" dirty="0">
                <a:latin typeface="+mn-ea"/>
                <a:ea typeface="+mn-ea"/>
              </a:rPr>
              <a:t> des phrases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remplaçant</a:t>
            </a:r>
            <a:r>
              <a:rPr lang="en-GB" sz="2000" dirty="0">
                <a:latin typeface="+mn-ea"/>
                <a:ea typeface="+mn-ea"/>
              </a:rPr>
              <a:t> les mots corrects par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réelles</a:t>
            </a:r>
            <a:r>
              <a:rPr lang="en-GB" sz="2000" dirty="0">
                <a:latin typeface="+mn-ea"/>
                <a:ea typeface="+mn-ea"/>
              </a:rPr>
              <a:t>.... </a:t>
            </a:r>
            <a:endParaRPr lang="en-GB" sz="2000" dirty="0" smtClean="0">
              <a:latin typeface="+mn-ea"/>
              <a:ea typeface="+mn-ea"/>
            </a:endParaRP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614515" y="3375440"/>
            <a:ext cx="3763848" cy="20159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1800" i="1" dirty="0"/>
              <a:t>Mots corrects fournis sous forme de </a:t>
            </a:r>
            <a:r>
              <a:rPr lang="fr-FR" sz="1800" i="1" dirty="0" smtClean="0"/>
              <a:t>lexique qui </a:t>
            </a:r>
            <a:r>
              <a:rPr lang="fr-FR" sz="1800" i="1" dirty="0"/>
              <a:t>sera compilé dans un </a:t>
            </a:r>
            <a:r>
              <a:rPr lang="fr-FR" sz="1800" i="1" dirty="0" smtClean="0"/>
              <a:t>transducteur à </a:t>
            </a:r>
            <a:r>
              <a:rPr lang="fr-FR" sz="1800" i="1" dirty="0"/>
              <a:t>la volée :</a:t>
            </a:r>
            <a:endParaRPr lang="fr-FR" sz="1800" i="1" dirty="0" smtClean="0">
              <a:latin typeface="+mn-lt"/>
            </a:endParaRPr>
          </a:p>
          <a:p>
            <a:pPr algn="l"/>
            <a:endParaRPr lang="fr-FR" sz="1800" dirty="0" smtClean="0">
              <a:latin typeface="+mn-lt"/>
            </a:endParaRPr>
          </a:p>
          <a:p>
            <a:pPr algn="l"/>
            <a:r>
              <a:rPr lang="fr-FR" sz="1800" dirty="0" smtClean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évolutions.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évolué.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évoque</a:t>
            </a:r>
            <a:r>
              <a:rPr lang="fr-FR" sz="1800" dirty="0" smtClean="0">
                <a:latin typeface="+mn-lt"/>
              </a:rPr>
              <a:t>.</a:t>
            </a:r>
            <a:endParaRPr lang="fr-FR" sz="1800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562735" y="3513939"/>
            <a:ext cx="4023360" cy="14619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i="1" dirty="0"/>
              <a:t>Erreurs trouvées dans le corpus</a:t>
            </a:r>
            <a:endParaRPr lang="fr-FR" sz="1800" dirty="0">
              <a:latin typeface="+mn-lt"/>
            </a:endParaRPr>
          </a:p>
          <a:p>
            <a:pPr algn="l"/>
            <a:endParaRPr lang="fr-FR" sz="1800" dirty="0" smtClean="0"/>
          </a:p>
          <a:p>
            <a:pPr algn="l"/>
            <a:r>
              <a:rPr lang="fr-FR" sz="1800" dirty="0" smtClean="0"/>
              <a:t>'</a:t>
            </a:r>
            <a:r>
              <a:rPr lang="fr-FR" sz="1800" dirty="0" smtClean="0">
                <a:latin typeface="+mn-lt"/>
              </a:rPr>
              <a:t>évolutions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evolutions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'évolué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evolué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'évoque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évoqque</a:t>
            </a:r>
            <a:r>
              <a:rPr lang="fr-FR" sz="1800" dirty="0" smtClean="0">
                <a:latin typeface="+mn-lt"/>
              </a:rPr>
              <a:t>']</a:t>
            </a:r>
            <a:endParaRPr lang="fr-FR" sz="1800" dirty="0">
              <a:latin typeface="+mn-lt"/>
            </a:endParaRPr>
          </a:p>
        </p:txBody>
      </p:sp>
      <p:sp>
        <p:nvSpPr>
          <p:cNvPr id="8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(NMT)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108452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hrase ← #check.…"/>
          <p:cNvSpPr txBox="1"/>
          <p:nvPr/>
        </p:nvSpPr>
        <p:spPr>
          <a:xfrm>
            <a:off x="448886" y="1428383"/>
            <a:ext cx="6373656" cy="186204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 Une règle pour détecter un mot du lexique</a:t>
            </a:r>
            <a:endParaRPr lang="fr-FR" sz="1400" dirty="0" smtClean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phrase </a:t>
            </a:r>
            <a:r>
              <a:rPr sz="1400" dirty="0">
                <a:latin typeface="Lucida Grande"/>
                <a:ea typeface="Lucida Grande"/>
                <a:cs typeface="Lucida Grande"/>
                <a:sym typeface="Lucida Grande"/>
              </a:rPr>
              <a:t>←</a:t>
            </a:r>
            <a:r>
              <a:rPr sz="1400" dirty="0"/>
              <a:t> </a:t>
            </a:r>
            <a:r>
              <a:rPr sz="1400" dirty="0">
                <a:solidFill>
                  <a:srgbClr val="8282E6"/>
                </a:solidFill>
              </a:rPr>
              <a:t>#check</a:t>
            </a:r>
            <a:r>
              <a:rPr sz="1400" dirty="0" smtClean="0"/>
              <a:t>.</a:t>
            </a: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annotator</a:t>
            </a:r>
            <a:r>
              <a:rPr lang="fr-FR" sz="1400" dirty="0"/>
              <a:t> r</a:t>
            </a:r>
            <a:r>
              <a:rPr lang="fr-FR" sz="1400" dirty="0" smtClean="0"/>
              <a:t>; </a:t>
            </a:r>
            <a:r>
              <a:rPr lang="fr-FR" sz="1400" dirty="0" smtClean="0">
                <a:solidFill>
                  <a:schemeClr val="accent3"/>
                </a:solidFill>
              </a:rPr>
              <a:t>//pour accéder à la règle...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chemeClr val="accent3"/>
                </a:solidFill>
              </a:rPr>
              <a:t>//Nous lisons un fichier ligne par ligne</a:t>
            </a:r>
            <a:endParaRPr sz="1400"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for</a:t>
            </a:r>
            <a:r>
              <a:rPr sz="1400" dirty="0"/>
              <a:t> </a:t>
            </a:r>
            <a:r>
              <a:rPr sz="1400" dirty="0" smtClean="0"/>
              <a:t>(</a:t>
            </a:r>
            <a:r>
              <a:rPr lang="fr-FR" sz="1400" dirty="0" smtClean="0"/>
              <a:t>sent </a:t>
            </a:r>
            <a:r>
              <a:rPr sz="1400" dirty="0" smtClean="0">
                <a:solidFill>
                  <a:srgbClr val="0505F5"/>
                </a:solidFill>
              </a:rPr>
              <a:t>in</a:t>
            </a:r>
            <a:r>
              <a:rPr sz="1400" dirty="0" smtClean="0"/>
              <a:t> </a:t>
            </a:r>
            <a:r>
              <a:rPr sz="1400" dirty="0"/>
              <a:t>f)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sz="1400" dirty="0" smtClean="0"/>
              <a:t>v=r.</a:t>
            </a:r>
            <a:r>
              <a:rPr sz="1400" dirty="0" smtClean="0">
                <a:solidFill>
                  <a:srgbClr val="800080"/>
                </a:solidFill>
              </a:rPr>
              <a:t>apply</a:t>
            </a:r>
            <a:r>
              <a:rPr sz="1400" dirty="0" smtClean="0"/>
              <a:t>(</a:t>
            </a:r>
            <a:r>
              <a:rPr lang="fr-FR" sz="1400" dirty="0" smtClean="0"/>
              <a:t>sent</a:t>
            </a:r>
            <a:r>
              <a:rPr sz="1400" dirty="0" smtClean="0"/>
              <a:t>,</a:t>
            </a:r>
            <a:r>
              <a:rPr sz="1400" dirty="0" smtClean="0">
                <a:solidFill>
                  <a:srgbClr val="0505F5"/>
                </a:solidFill>
              </a:rPr>
              <a:t>true</a:t>
            </a:r>
            <a:r>
              <a:rPr sz="1400" dirty="0" smtClean="0"/>
              <a:t>);</a:t>
            </a:r>
            <a:r>
              <a:rPr lang="fr-FR" sz="1400" dirty="0" smtClean="0"/>
              <a:t> </a:t>
            </a:r>
            <a:r>
              <a:rPr lang="fr-FR" sz="1400" dirty="0" smtClean="0">
                <a:solidFill>
                  <a:schemeClr val="accent3"/>
                </a:solidFill>
              </a:rPr>
              <a:t>//Nous appliquons notre règle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8886" y="3730780"/>
            <a:ext cx="7463883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b="1" dirty="0" smtClean="0">
                <a:solidFill>
                  <a:schemeClr val="tx1"/>
                </a:solidFill>
              </a:rPr>
              <a:t>Exemple</a:t>
            </a:r>
            <a:r>
              <a:rPr lang="fr-FR" sz="1600" b="1" dirty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b="1" dirty="0">
              <a:solidFill>
                <a:schemeClr val="tx1"/>
              </a:solidFill>
            </a:endParaRPr>
          </a:p>
          <a:p>
            <a:pPr algn="l"/>
            <a:r>
              <a:rPr lang="fr-FR" sz="1600" i="1" dirty="0">
                <a:latin typeface="+mn-ea"/>
              </a:rPr>
              <a:t>Ce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>
                <a:latin typeface="+mn-ea"/>
              </a:rPr>
              <a:t> des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périodes</a:t>
            </a:r>
            <a:r>
              <a:rPr lang="fr-FR" sz="1600" i="1" dirty="0">
                <a:latin typeface="+mn-ea"/>
              </a:rPr>
              <a:t> </a:t>
            </a:r>
            <a:r>
              <a:rPr lang="mr-IN" sz="1600" i="1" dirty="0">
                <a:latin typeface="+mn-ea"/>
              </a:rPr>
              <a:t>…</a:t>
            </a:r>
            <a:r>
              <a:rPr lang="fr-FR" sz="1600" i="1" dirty="0">
                <a:latin typeface="+mn-e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différents</a:t>
            </a:r>
            <a:r>
              <a:rPr lang="fr-FR" sz="1600" i="1" dirty="0">
                <a:latin typeface="+mn-ea"/>
              </a:rPr>
              <a:t> de culture.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[['phrase',1],['phrase',3],['phrase',13</a:t>
            </a:r>
            <a:r>
              <a:rPr lang="fr-FR" sz="1600" i="1" dirty="0" smtClean="0">
                <a:latin typeface="+mn-ea"/>
              </a:rPr>
              <a:t>]]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'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'périodes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'différents</a:t>
            </a:r>
            <a:r>
              <a:rPr lang="fr-FR" sz="1600" i="1" dirty="0">
                <a:latin typeface="+mn-ea"/>
              </a:rPr>
              <a:t>']</a:t>
            </a:r>
          </a:p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600" i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</a:t>
            </a:r>
            <a:r>
              <a:rPr lang="en-GB" dirty="0" err="1" smtClean="0"/>
              <a:t>Cas</a:t>
            </a:r>
            <a:r>
              <a:rPr lang="en-GB" dirty="0" smtClean="0"/>
              <a:t> </a:t>
            </a:r>
            <a:r>
              <a:rPr lang="en-GB" dirty="0" err="1" smtClean="0"/>
              <a:t>d'usage</a:t>
            </a:r>
            <a:r>
              <a:rPr lang="en-GB" dirty="0" smtClean="0"/>
              <a:t> 2</a:t>
            </a:r>
            <a:endParaRPr lang="en-GB" i="1" dirty="0" smtClean="0"/>
          </a:p>
          <a:p>
            <a:r>
              <a:rPr lang="en-GB" sz="1800" i="1" dirty="0" smtClean="0"/>
              <a:t>Extension de corpus avec des phrases </a:t>
            </a:r>
            <a:r>
              <a:rPr lang="en-GB" sz="1800" i="1" dirty="0" err="1" smtClean="0"/>
              <a:t>bruitées</a:t>
            </a:r>
            <a:r>
              <a:rPr lang="en-GB" sz="1800" i="1" dirty="0" smtClean="0"/>
              <a:t> </a:t>
            </a:r>
            <a:r>
              <a:rPr lang="en-GB" sz="1800" i="1" dirty="0" err="1" smtClean="0">
                <a:solidFill>
                  <a:srgbClr val="FF0000"/>
                </a:solidFill>
              </a:rPr>
              <a:t>synthétiques</a:t>
            </a:r>
            <a:r>
              <a:rPr lang="en-GB" sz="1800" i="1" dirty="0" smtClean="0"/>
              <a:t> (NMT)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1348137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Case </a:t>
            </a:r>
            <a:r>
              <a:rPr lang="en-GB" dirty="0" err="1" smtClean="0"/>
              <a:t>d'usage</a:t>
            </a:r>
            <a:r>
              <a:rPr lang="en-GB" dirty="0" smtClean="0"/>
              <a:t> 3: </a:t>
            </a:r>
            <a:r>
              <a:rPr lang="en-GB" dirty="0" err="1" smtClean="0"/>
              <a:t>Adresses</a:t>
            </a:r>
            <a:endParaRPr lang="en-GB" i="1" dirty="0" smtClean="0"/>
          </a:p>
          <a:p>
            <a:r>
              <a:rPr lang="en-GB" sz="1800" i="1" dirty="0" smtClean="0"/>
              <a:t>Annotation </a:t>
            </a:r>
            <a:r>
              <a:rPr lang="en-GB" sz="1800" i="1" dirty="0" err="1" smtClean="0"/>
              <a:t>d'adresses</a:t>
            </a:r>
            <a:r>
              <a:rPr lang="en-GB" sz="1800" i="1" dirty="0" smtClean="0"/>
              <a:t> </a:t>
            </a:r>
            <a:r>
              <a:rPr lang="en-GB" sz="1800" i="1" dirty="0" err="1" smtClean="0"/>
              <a:t>dans</a:t>
            </a:r>
            <a:r>
              <a:rPr lang="en-GB" sz="1800" i="1" dirty="0" smtClean="0"/>
              <a:t> des </a:t>
            </a:r>
            <a:r>
              <a:rPr lang="en-GB" sz="1800" i="1" dirty="0" err="1" smtClean="0"/>
              <a:t>textes</a:t>
            </a:r>
            <a:r>
              <a:rPr lang="en-GB" sz="1800" i="1" dirty="0" smtClean="0"/>
              <a:t> (Denys </a:t>
            </a:r>
            <a:r>
              <a:rPr lang="en-GB" sz="1800" i="1" dirty="0" err="1" smtClean="0"/>
              <a:t>Proux</a:t>
            </a:r>
            <a:r>
              <a:rPr lang="en-GB" sz="1800" i="1" dirty="0" smtClean="0"/>
              <a:t>)</a:t>
            </a:r>
            <a:endParaRPr lang="en-GB" sz="1800" i="1" dirty="0"/>
          </a:p>
        </p:txBody>
      </p:sp>
      <p:sp>
        <p:nvSpPr>
          <p:cNvPr id="124" name="phrase ← #check.…"/>
          <p:cNvSpPr txBox="1"/>
          <p:nvPr/>
        </p:nvSpPr>
        <p:spPr>
          <a:xfrm>
            <a:off x="567833" y="1271215"/>
            <a:ext cx="7944988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Comment détecter des adresses connues (à partir de 1M adresses françaises) dans un texte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 smtClean="0">
              <a:solidFill>
                <a:schemeClr val="tx1"/>
              </a:solidFill>
            </a:endParaRP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Tout d'abord, nous transformons ce million d'adresses en un transducteur.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Deuxièmement, nous mettons en place un moyen de normaliser ces adresses (par exemple, nous supprimons les mots vides).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olidFill>
                  <a:schemeClr val="tx1"/>
                </a:solidFill>
              </a:rPr>
              <a:t>Troisièmement, nous analysons le corpus avec des lexiques (méthode NTM, pour les nostalgiques).</a:t>
            </a:r>
            <a:endParaRPr lang="fr-FR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b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1" dirty="0" smtClean="0">
                <a:solidFill>
                  <a:schemeClr val="tx1"/>
                </a:solidFill>
              </a:rPr>
              <a:t>Exemple</a:t>
            </a:r>
            <a:r>
              <a:rPr lang="fr-FR" dirty="0" smtClean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smtClean="0">
                <a:sym typeface="Helvetica"/>
              </a:rPr>
              <a:t>string s= "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italian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restaurant rue De L'Ancienne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  in Lieu-dit L'Usine du Pont 30 Rue de Richelieu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threre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6-8 rue de Lyon la 4, Rue De L'Ancienne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."</a:t>
            </a:r>
            <a:r>
              <a:rPr lang="fr-FR" sz="1600" i="1" dirty="0" smtClean="0">
                <a:sym typeface="Helvetica"/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err="1" smtClean="0">
                <a:solidFill>
                  <a:srgbClr val="0070C0"/>
                </a:solidFill>
                <a:sym typeface="Helvetica"/>
              </a:rPr>
              <a:t>vector</a:t>
            </a:r>
            <a:r>
              <a:rPr lang="fr-FR" sz="1600" i="1" dirty="0" smtClean="0">
                <a:sym typeface="Helvetica"/>
              </a:rPr>
              <a:t> v = </a:t>
            </a:r>
            <a:r>
              <a:rPr lang="fr-FR" sz="1600" i="1" dirty="0" err="1" smtClean="0">
                <a:sym typeface="Helvetica"/>
              </a:rPr>
              <a:t>lexicon.</a:t>
            </a:r>
            <a:r>
              <a:rPr lang="fr-FR" sz="1600" i="1" dirty="0" err="1" smtClean="0">
                <a:solidFill>
                  <a:srgbClr val="0070C0"/>
                </a:solidFill>
                <a:sym typeface="Helvetica"/>
              </a:rPr>
              <a:t>parse</a:t>
            </a:r>
            <a:r>
              <a:rPr lang="fr-FR" sz="1600" i="1" dirty="0" smtClean="0">
                <a:sym typeface="Helvetica"/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dirty="0" smtClean="0">
                <a:sym typeface="Helvetica"/>
              </a:rPr>
              <a:t>[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'rue 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prefe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cture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lieudit usine pont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30 rue richelieu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6-8 rue lyon</a:t>
            </a:r>
            <a:r>
              <a:rPr lang="fr-FR" sz="1600" dirty="0" smtClean="0">
                <a:sym typeface="Helvetica"/>
              </a:rPr>
              <a:t>','</a:t>
            </a:r>
            <a:r>
              <a:rPr lang="fr-FR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4 rue ancienne </a:t>
            </a:r>
            <a:r>
              <a:rPr lang="fr-FR" sz="1600" i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dirty="0" smtClean="0">
                <a:sym typeface="Helvetica"/>
              </a:rPr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82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dirty="0" smtClean="0"/>
              <a:t>Plat</a:t>
            </a:r>
            <a:r>
              <a:rPr lang="fr-FR" dirty="0" smtClean="0"/>
              <a:t>e-</a:t>
            </a:r>
            <a:r>
              <a:rPr dirty="0" smtClean="0"/>
              <a:t>form</a:t>
            </a:r>
            <a:r>
              <a:rPr lang="fr-FR" dirty="0" smtClean="0"/>
              <a:t>e</a:t>
            </a:r>
            <a:r>
              <a:rPr dirty="0" smtClean="0"/>
              <a:t>s </a:t>
            </a:r>
            <a:r>
              <a:rPr lang="fr-FR" dirty="0" smtClean="0"/>
              <a:t>et </a:t>
            </a:r>
            <a:r>
              <a:rPr dirty="0" smtClean="0"/>
              <a:t>API</a:t>
            </a:r>
            <a:endParaRPr dirty="0"/>
          </a:p>
        </p:txBody>
      </p:sp>
      <p:sp>
        <p:nvSpPr>
          <p:cNvPr id="115" name="Tamgu 탐구 is available on Linux, Windows and Mac OS.…"/>
          <p:cNvSpPr txBox="1"/>
          <p:nvPr/>
        </p:nvSpPr>
        <p:spPr>
          <a:xfrm>
            <a:off x="315152" y="2151727"/>
            <a:ext cx="874005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Tamgu 탐구 </a:t>
            </a:r>
            <a:r>
              <a:rPr lang="fr-FR" dirty="0" smtClean="0"/>
              <a:t>est disponible sur</a:t>
            </a:r>
            <a:r>
              <a:rPr dirty="0" smtClean="0"/>
              <a:t> </a:t>
            </a:r>
            <a:r>
              <a:rPr dirty="0"/>
              <a:t>Linux, Windows </a:t>
            </a:r>
            <a:r>
              <a:rPr lang="fr-FR" dirty="0" smtClean="0"/>
              <a:t>et </a:t>
            </a:r>
            <a:r>
              <a:rPr dirty="0" smtClean="0"/>
              <a:t>Mac </a:t>
            </a:r>
            <a:r>
              <a:rPr dirty="0"/>
              <a:t>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 interfaces graphiques pour toutes les plates-formes, avec des versions spécifiques pour Windows et Mac OS.</a:t>
            </a: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/>
              <a:t>Nous avons des</a:t>
            </a:r>
            <a:r>
              <a:rPr dirty="0" smtClean="0"/>
              <a:t> </a:t>
            </a:r>
            <a:r>
              <a:rPr dirty="0"/>
              <a:t>API </a:t>
            </a:r>
            <a:r>
              <a:rPr lang="fr-FR" dirty="0" smtClean="0"/>
              <a:t>pour</a:t>
            </a:r>
            <a:r>
              <a:rPr dirty="0" smtClean="0"/>
              <a:t>: </a:t>
            </a:r>
            <a:r>
              <a:rPr dirty="0"/>
              <a:t>Python </a:t>
            </a:r>
            <a:r>
              <a:rPr lang="fr-FR" dirty="0" smtClean="0"/>
              <a:t>et</a:t>
            </a:r>
            <a:r>
              <a:rPr dirty="0" smtClean="0"/>
              <a:t> </a:t>
            </a:r>
            <a:r>
              <a:rPr dirty="0"/>
              <a:t>Java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0" y="976503"/>
            <a:ext cx="647802" cy="6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3967" y="861975"/>
            <a:ext cx="927937" cy="87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8568" y="682054"/>
            <a:ext cx="1070423" cy="1070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68169" y="4726569"/>
            <a:ext cx="721267" cy="69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4317" y="4965700"/>
            <a:ext cx="927937" cy="90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6789" y="4779576"/>
            <a:ext cx="1070422" cy="1050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281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Perspectives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440671" y="1197285"/>
            <a:ext cx="78754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 smtClean="0">
                <a:latin typeface="+mn-lt"/>
              </a:rPr>
              <a:t>Tamgu </a:t>
            </a:r>
            <a:r>
              <a:rPr lang="fr-FR" sz="1800" dirty="0" err="1" smtClean="0">
                <a:latin typeface="+mn-lt"/>
              </a:rPr>
              <a:t>탐구</a:t>
            </a:r>
            <a:r>
              <a:rPr lang="fr-FR" sz="1800" dirty="0" smtClean="0">
                <a:latin typeface="+mn-lt"/>
              </a:rPr>
              <a:t> est un langage d'annotation (de programmation) très polyvalent, qui peut facilement être modifié et adapté à vos besoins.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97149" y="1931822"/>
            <a:ext cx="7435807" cy="278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600" dirty="0" smtClean="0">
                <a:latin typeface="+mn-lt"/>
              </a:rPr>
              <a:t>La version actuelle de Tamgu </a:t>
            </a:r>
            <a:r>
              <a:rPr lang="fr-FR" sz="1600" dirty="0" err="1" smtClean="0">
                <a:latin typeface="+mn-lt"/>
              </a:rPr>
              <a:t>탐구</a:t>
            </a:r>
            <a:r>
              <a:rPr lang="fr-FR" sz="1600" dirty="0" smtClean="0">
                <a:latin typeface="+mn-lt"/>
              </a:rPr>
              <a:t> a été conçue pour la programmation de données textuelles, avec un accent particulier sur :</a:t>
            </a:r>
          </a:p>
          <a:p>
            <a:pPr algn="l"/>
            <a:endParaRPr lang="fr-FR" sz="1600" dirty="0" smtClean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La manipulations de chaînes de caractères (encodage, découpage, expressions régulières)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Les bibliothèques d'apprentissage machine (classification, intégration, étiquetage)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La manipulation et création de gros lexiques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Les règles d'annotation pour détecter des mots ou une séquence de mots spécifiques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 smtClean="0">
                <a:latin typeface="+mn-lt"/>
              </a:rPr>
              <a:t>Différentes méthodes de </a:t>
            </a:r>
            <a:r>
              <a:rPr lang="fr-FR" sz="1600" dirty="0" err="1" smtClean="0">
                <a:latin typeface="+mn-lt"/>
              </a:rPr>
              <a:t>tokenisation</a:t>
            </a:r>
            <a:endParaRPr lang="fr-FR" sz="1600" dirty="0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2492" y="4832125"/>
            <a:ext cx="7875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1800" dirty="0" smtClean="0">
                <a:latin typeface="+mn-ea"/>
                <a:ea typeface="+mn-ea"/>
              </a:rPr>
              <a:t>Cependant, l'ensemble de l'architecture permet d'implémenter différents formalismes, permettant la création de langages à la demande.</a:t>
            </a:r>
          </a:p>
          <a:p>
            <a:pPr algn="l"/>
            <a:endParaRPr lang="fr-FR" sz="1800" dirty="0" smtClean="0">
              <a:latin typeface="+mn-ea"/>
              <a:ea typeface="+mn-ea"/>
            </a:endParaRPr>
          </a:p>
          <a:p>
            <a:pPr algn="l"/>
            <a:r>
              <a:rPr lang="fr-FR" sz="1800" dirty="0" smtClean="0">
                <a:latin typeface="+mn-ea"/>
                <a:ea typeface="+mn-ea"/>
              </a:rPr>
              <a:t>Il peut également être facilement étendu avec des bibliothèques externes pour gérer des objets tels que des sons ou des images.</a:t>
            </a:r>
            <a:endParaRPr lang="fr-F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66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Ex</a:t>
            </a:r>
            <a:r>
              <a:rPr lang="fr-FR" dirty="0" smtClean="0"/>
              <a:t>e</a:t>
            </a:r>
            <a:r>
              <a:rPr dirty="0" smtClean="0"/>
              <a:t>mple</a:t>
            </a:r>
            <a:r>
              <a:rPr dirty="0"/>
              <a:t>: </a:t>
            </a:r>
            <a:r>
              <a:rPr lang="fr-FR" dirty="0" smtClean="0"/>
              <a:t>Chaines de caractères</a:t>
            </a:r>
            <a:endParaRPr dirty="0"/>
          </a:p>
        </p:txBody>
      </p:sp>
      <p:sp>
        <p:nvSpPr>
          <p:cNvPr id="54" name="string u=@&quot;Signe de la réconciliation en cours entre l'Erythrée et l'Ethiopie, le premier vol commercial depuis vingt ans reliant les deux anciens ennemis de la Corne de l'Afrique a décollé mercredi d'Addis Abeba.&quot;@;…"/>
          <p:cNvSpPr txBox="1"/>
          <p:nvPr/>
        </p:nvSpPr>
        <p:spPr>
          <a:xfrm>
            <a:off x="226320" y="1075234"/>
            <a:ext cx="869136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string</a:t>
            </a:r>
            <a:r>
              <a:rPr dirty="0">
                <a:solidFill>
                  <a:srgbClr val="000000"/>
                </a:solidFill>
              </a:rPr>
              <a:t> u=</a:t>
            </a:r>
            <a:r>
              <a:rPr dirty="0"/>
              <a:t>@"Signe de la réconciliation en cours entre l'Erythrée et l'Ethiopie, le premier vol commercial depuis vingt ans reliant les deux anciens ennemis de la Corne de l'Afrique a décollé mercredi d'Addis Abeba."@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(u[12:26]); </a:t>
            </a:r>
            <a:r>
              <a:rPr dirty="0"/>
              <a:t>//</a:t>
            </a:r>
            <a:r>
              <a:rPr dirty="0" smtClean="0"/>
              <a:t>réconciliation </a:t>
            </a:r>
            <a:r>
              <a:rPr dirty="0" smtClean="0"/>
              <a:t>(d</a:t>
            </a:r>
            <a:r>
              <a:rPr lang="fr-FR" dirty="0" err="1" smtClean="0"/>
              <a:t>é</a:t>
            </a:r>
            <a:r>
              <a:rPr dirty="0" smtClean="0"/>
              <a:t>tection </a:t>
            </a:r>
            <a:r>
              <a:rPr lang="fr-FR" dirty="0" smtClean="0"/>
              <a:t>de l'</a:t>
            </a:r>
            <a:r>
              <a:rPr dirty="0" smtClean="0"/>
              <a:t>UTF8</a:t>
            </a:r>
            <a:r>
              <a:rPr dirty="0"/>
              <a:t>)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]); </a:t>
            </a:r>
            <a:r>
              <a:rPr dirty="0"/>
              <a:t>//en cours entre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ivector</a:t>
            </a:r>
            <a:r>
              <a:rPr dirty="0">
                <a:solidFill>
                  <a:srgbClr val="000000"/>
                </a:solidFill>
              </a:rPr>
              <a:t> iv = </a:t>
            </a:r>
            <a:r>
              <a:rPr dirty="0">
                <a:solidFill>
                  <a:srgbClr val="FF0000"/>
                </a:solidFill>
              </a:rPr>
              <a:t>"ré"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/>
              <a:t>//[12,49]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]=</a:t>
            </a:r>
            <a:r>
              <a:rPr dirty="0">
                <a:solidFill>
                  <a:srgbClr val="FF0000"/>
                </a:solidFill>
              </a:rPr>
              <a:t>"OH"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 smtClean="0"/>
              <a:t>//</a:t>
            </a:r>
            <a:r>
              <a:rPr lang="fr-FR" dirty="0" smtClean="0"/>
              <a:t>On remplace </a:t>
            </a:r>
            <a:r>
              <a:rPr dirty="0" smtClean="0"/>
              <a:t>"</a:t>
            </a:r>
            <a:r>
              <a:rPr dirty="0"/>
              <a:t>en cours </a:t>
            </a:r>
            <a:r>
              <a:rPr dirty="0" smtClean="0"/>
              <a:t>entre"</a:t>
            </a:r>
            <a:r>
              <a:rPr lang="fr-FR" dirty="0" smtClean="0"/>
              <a:t> par "OH"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ustring</a:t>
            </a:r>
            <a:r>
              <a:rPr dirty="0">
                <a:solidFill>
                  <a:srgbClr val="000000"/>
                </a:solidFill>
              </a:rPr>
              <a:t> res=</a:t>
            </a:r>
            <a:r>
              <a:rPr dirty="0"/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>
                <a:solidFill>
                  <a:srgbClr val="2D8C2D"/>
                </a:solidFill>
              </a:rPr>
              <a:t>//Signe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//['Signe','OH','Erythrée','Ethiopie','Corne','Afrique','Addis','Abeba']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svector</a:t>
            </a:r>
            <a:r>
              <a:rPr dirty="0">
                <a:solidFill>
                  <a:srgbClr val="000000"/>
                </a:solidFill>
              </a:rPr>
              <a:t> vs = </a:t>
            </a:r>
            <a:r>
              <a:rPr dirty="0">
                <a:solidFill>
                  <a:srgbClr val="8C8CF5"/>
                </a:solidFill>
              </a:rPr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350" y="3009671"/>
            <a:ext cx="1178586" cy="838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3501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Motivation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38574" y="1278808"/>
            <a:ext cx="7609723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b="1" dirty="0" smtClean="0">
                <a:latin typeface="+mn-ea"/>
                <a:ea typeface="+mn-ea"/>
              </a:rPr>
              <a:t>Programmation de données pour l'apprentissage automatique</a:t>
            </a:r>
          </a:p>
          <a:p>
            <a:pPr algn="l"/>
            <a:endParaRPr lang="fr-FR" b="1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 smtClean="0">
                <a:latin typeface="+mn-ea"/>
                <a:ea typeface="+mn-ea"/>
              </a:rPr>
              <a:t>Automatisation des annotations : Un outil permettant d'annoter automatiquement les corpus existants ou de les enrichir avec de nouvelles sources.</a:t>
            </a:r>
          </a:p>
          <a:p>
            <a:pPr marL="457200" indent="-457200" algn="l">
              <a:buAutoNum type="alphaLcParenR"/>
            </a:pPr>
            <a:endParaRPr lang="fr-FR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 smtClean="0">
                <a:latin typeface="+mn-ea"/>
                <a:ea typeface="+mn-ea"/>
              </a:rPr>
              <a:t>Corpus synthétiques : Un outil pour étendre automatiquement la taille d'un corpus : nouveaux mots, nouvelles phrases, etc.</a:t>
            </a:r>
          </a:p>
          <a:p>
            <a:pPr marL="457200" indent="-457200" algn="l">
              <a:buAutoNum type="alphaLcParenR"/>
            </a:pPr>
            <a:endParaRPr lang="fr-FR" dirty="0" smtClean="0">
              <a:latin typeface="+mn-ea"/>
              <a:ea typeface="+mn-ea"/>
            </a:endParaRPr>
          </a:p>
          <a:p>
            <a:pPr algn="l"/>
            <a:r>
              <a:rPr lang="fr-FR" dirty="0" smtClean="0">
                <a:latin typeface="+mn-ea"/>
                <a:ea typeface="+mn-ea"/>
              </a:rPr>
              <a:t>Tamgu a été conçu pour répondre spécifiquement aux exigences du paradigme de programmation de données.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fonctionnelle</a:t>
            </a:r>
            <a:endParaRPr lang="en-US" dirty="0" smtClean="0"/>
          </a:p>
          <a:p>
            <a:r>
              <a:rPr lang="fr-FR" sz="1800" i="1" dirty="0" smtClean="0"/>
              <a:t>Le tri</a:t>
            </a:r>
            <a:endParaRPr sz="1800" i="1" dirty="0"/>
          </a:p>
        </p:txBody>
      </p:sp>
      <p:sp>
        <p:nvSpPr>
          <p:cNvPr id="66" name="&lt;fastsort([]) = []&gt;  //if the list is empty, we return an empty &quot;list&quot;…"/>
          <p:cNvSpPr txBox="1"/>
          <p:nvPr/>
        </p:nvSpPr>
        <p:spPr>
          <a:xfrm>
            <a:off x="226320" y="1657711"/>
            <a:ext cx="8691360" cy="333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fr-FR" dirty="0" err="1" smtClean="0">
                <a:solidFill>
                  <a:srgbClr val="9E2123"/>
                </a:solidFill>
              </a:rPr>
              <a:t>trirapide</a:t>
            </a:r>
            <a:r>
              <a:rPr dirty="0" smtClean="0">
                <a:solidFill>
                  <a:srgbClr val="9E2123"/>
                </a:solidFill>
              </a:rPr>
              <a:t>(</a:t>
            </a:r>
            <a:r>
              <a:rPr dirty="0" smtClean="0">
                <a:solidFill>
                  <a:srgbClr val="000000"/>
                </a:solidFill>
              </a:rPr>
              <a:t>[]) </a:t>
            </a:r>
            <a:r>
              <a:rPr dirty="0">
                <a:solidFill>
                  <a:srgbClr val="000000"/>
                </a:solidFill>
              </a:rPr>
              <a:t>= </a:t>
            </a:r>
            <a:r>
              <a:rPr dirty="0">
                <a:solidFill>
                  <a:srgbClr val="0505F5"/>
                </a:solidFill>
              </a:rPr>
              <a:t>[]</a:t>
            </a:r>
            <a:r>
              <a:rPr dirty="0">
                <a:solidFill>
                  <a:srgbClr val="000000"/>
                </a:solidFill>
              </a:rPr>
              <a:t>&gt;  </a:t>
            </a:r>
            <a:r>
              <a:rPr dirty="0" smtClean="0"/>
              <a:t>//</a:t>
            </a:r>
            <a:r>
              <a:rPr lang="fr-FR" dirty="0" smtClean="0"/>
              <a:t>Liste vide, on renvoie une liste vide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fr-FR" dirty="0" err="1" smtClean="0">
                <a:solidFill>
                  <a:srgbClr val="9E2123"/>
                </a:solidFill>
              </a:rPr>
              <a:t>trirapide</a:t>
            </a:r>
            <a:r>
              <a:rPr dirty="0" smtClean="0">
                <a:solidFill>
                  <a:srgbClr val="9E2123"/>
                </a:solidFill>
              </a:rPr>
              <a:t>(</a:t>
            </a:r>
            <a:r>
              <a:rPr dirty="0" smtClean="0">
                <a:solidFill>
                  <a:srgbClr val="000000"/>
                </a:solidFill>
              </a:rPr>
              <a:t>[</a:t>
            </a:r>
            <a:r>
              <a:rPr dirty="0">
                <a:solidFill>
                  <a:srgbClr val="000000"/>
                </a:solidFill>
              </a:rPr>
              <a:t>fv:v]) =  mn &amp;&amp;&amp; fv &amp;&amp;&amp; mx </a:t>
            </a:r>
            <a:r>
              <a:rPr dirty="0">
                <a:solidFill>
                  <a:srgbClr val="0505F5"/>
                </a:solidFill>
              </a:rPr>
              <a:t>where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/>
              <a:t>//</a:t>
            </a:r>
            <a:r>
              <a:rPr lang="fr-FR" dirty="0" smtClean="0"/>
              <a:t>On fusionne les résultats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mn = </a:t>
            </a: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fr-FR" dirty="0" err="1" smtClean="0">
                <a:solidFill>
                  <a:srgbClr val="9E2123"/>
                </a:solidFill>
              </a:rPr>
              <a:t>trirapide</a:t>
            </a:r>
            <a:r>
              <a:rPr dirty="0" smtClean="0">
                <a:solidFill>
                  <a:srgbClr val="9E21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(&lt;=fv) v&gt;,   </a:t>
            </a:r>
            <a:r>
              <a:rPr dirty="0" smtClean="0">
                <a:solidFill>
                  <a:schemeClr val="accent3"/>
                </a:solidFill>
              </a:rPr>
              <a:t>//</a:t>
            </a:r>
            <a:r>
              <a:rPr lang="fr-FR" dirty="0" smtClean="0">
                <a:solidFill>
                  <a:schemeClr val="accent3"/>
                </a:solidFill>
              </a:rPr>
              <a:t>du tri à gauche de </a:t>
            </a:r>
            <a:r>
              <a:rPr lang="fr-FR" dirty="0" err="1" smtClean="0">
                <a:solidFill>
                  <a:schemeClr val="accent3"/>
                </a:solidFill>
              </a:rPr>
              <a:t>fv</a:t>
            </a:r>
            <a:r>
              <a:rPr lang="fr-FR" dirty="0" smtClean="0">
                <a:solidFill>
                  <a:schemeClr val="accent3"/>
                </a:solidFill>
              </a:rPr>
              <a:t> ( &lt;= </a:t>
            </a:r>
            <a:r>
              <a:rPr lang="fr-FR" dirty="0" err="1" smtClean="0">
                <a:solidFill>
                  <a:schemeClr val="accent3"/>
                </a:solidFill>
              </a:rPr>
              <a:t>fv</a:t>
            </a:r>
            <a:r>
              <a:rPr lang="fr-FR" dirty="0" smtClean="0">
                <a:solidFill>
                  <a:schemeClr val="accent3"/>
                </a:solidFill>
              </a:rPr>
              <a:t>)</a:t>
            </a:r>
            <a:endParaRPr dirty="0">
              <a:solidFill>
                <a:schemeClr val="accent3"/>
              </a:solidFill>
            </a:endParaRPr>
          </a:p>
          <a:p>
            <a:pPr lvl="1" indent="228600"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mx = </a:t>
            </a: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fr-FR" dirty="0" err="1" smtClean="0"/>
              <a:t>trirapide</a:t>
            </a:r>
            <a:r>
              <a:rPr dirty="0" smtClean="0"/>
              <a:t>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(&gt;fv) v&gt;</a:t>
            </a:r>
            <a:r>
              <a:rPr dirty="0">
                <a:solidFill>
                  <a:schemeClr val="accent3"/>
                </a:solidFill>
              </a:rPr>
              <a:t>      </a:t>
            </a:r>
            <a:r>
              <a:rPr dirty="0" smtClean="0">
                <a:solidFill>
                  <a:schemeClr val="accent3"/>
                </a:solidFill>
              </a:rPr>
              <a:t>//</a:t>
            </a:r>
            <a:r>
              <a:rPr lang="fr-FR" dirty="0" smtClean="0">
                <a:solidFill>
                  <a:schemeClr val="accent3"/>
                </a:solidFill>
              </a:rPr>
              <a:t>du tri à droite de </a:t>
            </a:r>
            <a:r>
              <a:rPr lang="fr-FR" dirty="0" err="1" smtClean="0">
                <a:solidFill>
                  <a:schemeClr val="accent3"/>
                </a:solidFill>
              </a:rPr>
              <a:t>fv</a:t>
            </a:r>
            <a:r>
              <a:rPr lang="fr-FR" dirty="0" smtClean="0">
                <a:solidFill>
                  <a:schemeClr val="accent3"/>
                </a:solidFill>
              </a:rPr>
              <a:t> (&gt; </a:t>
            </a:r>
            <a:r>
              <a:rPr lang="fr-FR" dirty="0" err="1" smtClean="0">
                <a:solidFill>
                  <a:schemeClr val="accent3"/>
                </a:solidFill>
              </a:rPr>
              <a:t>fv</a:t>
            </a:r>
            <a:r>
              <a:rPr lang="fr-FR" dirty="0" smtClean="0">
                <a:solidFill>
                  <a:schemeClr val="accent3"/>
                </a:solidFill>
              </a:rPr>
              <a:t>)</a:t>
            </a:r>
            <a:endParaRPr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/>
              <a:t> vv=[1,5,7,2,8,0];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 smtClean="0">
                <a:solidFill>
                  <a:srgbClr val="000000"/>
                </a:solidFill>
              </a:rPr>
              <a:t>v=</a:t>
            </a:r>
            <a:r>
              <a:rPr lang="fr-FR" dirty="0" err="1" smtClean="0"/>
              <a:t>trirapide</a:t>
            </a:r>
            <a:r>
              <a:rPr dirty="0" smtClean="0">
                <a:solidFill>
                  <a:srgbClr val="000000"/>
                </a:solidFill>
              </a:rPr>
              <a:t>(vv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i="1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v </a:t>
            </a:r>
            <a:r>
              <a:rPr lang="fr-FR" dirty="0" smtClean="0">
                <a:solidFill>
                  <a:srgbClr val="000000"/>
                </a:solidFill>
              </a:rPr>
              <a:t>=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[0,1,2,5,7,8]</a:t>
            </a:r>
          </a:p>
        </p:txBody>
      </p:sp>
      <p:pic>
        <p:nvPicPr>
          <p:cNvPr id="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0" y="203200"/>
            <a:ext cx="1317881" cy="1324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7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fonctionnelle</a:t>
            </a:r>
            <a:endParaRPr lang="en-US" dirty="0" smtClean="0"/>
          </a:p>
          <a:p>
            <a:r>
              <a:rPr lang="fr-FR" sz="1800" i="1" dirty="0" smtClean="0"/>
              <a:t>Avec Lisp</a:t>
            </a:r>
            <a:endParaRPr sz="1800" i="1" dirty="0"/>
          </a:p>
        </p:txBody>
      </p:sp>
      <p:sp>
        <p:nvSpPr>
          <p:cNvPr id="3" name="Rectangle 2"/>
          <p:cNvSpPr/>
          <p:nvPr/>
        </p:nvSpPr>
        <p:spPr>
          <a:xfrm>
            <a:off x="676031" y="1045378"/>
            <a:ext cx="7389446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()</a:t>
            </a:r>
          </a:p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//On place la liste vide () en tête du fichier pour introduire du lisp pure</a:t>
            </a:r>
          </a:p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 </a:t>
            </a:r>
          </a:p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//</a:t>
            </a:r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On définit une fonction qui renvoie la concaténation de deux chaines ou la somme de deux entiers</a:t>
            </a: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defun</a:t>
            </a:r>
            <a:r>
              <a:rPr lang="fr-FR" sz="1600" dirty="0">
                <a:latin typeface="Helvetica" charset="0"/>
              </a:rPr>
              <a:t> somme (x y)</a:t>
            </a:r>
          </a:p>
          <a:p>
            <a:pPr algn="l"/>
            <a:r>
              <a:rPr lang="fr-FR" sz="1600" dirty="0">
                <a:latin typeface="Helvetica" charset="0"/>
              </a:rPr>
              <a:t>    (+ x y)</a:t>
            </a:r>
          </a:p>
          <a:p>
            <a:pPr algn="l"/>
            <a:r>
              <a:rPr lang="fr-FR" sz="1600" dirty="0">
                <a:latin typeface="Helvetica" charset="0"/>
              </a:rPr>
              <a:t>)</a:t>
            </a:r>
          </a:p>
          <a:p>
            <a:pPr algn="l"/>
            <a:r>
              <a:rPr lang="fr-FR" sz="1600" dirty="0">
                <a:latin typeface="Helvetica" charset="0"/>
              </a:rPr>
              <a:t/>
            </a:r>
            <a:br>
              <a:rPr lang="fr-FR" sz="1600" dirty="0">
                <a:latin typeface="Helvetica" charset="0"/>
              </a:rPr>
            </a:br>
            <a:endParaRPr lang="fr-FR" sz="1600" dirty="0">
              <a:latin typeface="Helvetica" charset="0"/>
            </a:endParaRP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println</a:t>
            </a:r>
            <a:r>
              <a:rPr lang="fr-FR" sz="1600" dirty="0">
                <a:latin typeface="Helvetica" charset="0"/>
              </a:rPr>
              <a:t> (somme 10 20))</a:t>
            </a: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println</a:t>
            </a:r>
            <a:r>
              <a:rPr lang="fr-FR" sz="1600" dirty="0">
                <a:latin typeface="Helvetica" charset="0"/>
              </a:rPr>
              <a:t> (somme </a:t>
            </a:r>
            <a:r>
              <a:rPr lang="fr-FR" sz="1600" dirty="0">
                <a:solidFill>
                  <a:srgbClr val="FB0007"/>
                </a:solidFill>
                <a:latin typeface="Helvetica" charset="0"/>
              </a:rPr>
              <a:t>"a"</a:t>
            </a:r>
            <a:r>
              <a:rPr lang="fr-FR" sz="1600" dirty="0">
                <a:latin typeface="Helvetica" charset="0"/>
              </a:rPr>
              <a:t> </a:t>
            </a:r>
            <a:r>
              <a:rPr lang="fr-FR" sz="1600" dirty="0">
                <a:solidFill>
                  <a:srgbClr val="FB0007"/>
                </a:solidFill>
                <a:latin typeface="Helvetica" charset="0"/>
              </a:rPr>
              <a:t>"b"</a:t>
            </a:r>
            <a:r>
              <a:rPr lang="fr-FR" sz="1600" dirty="0">
                <a:latin typeface="Helvetica" charset="0"/>
              </a:rPr>
              <a:t>))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1477" y="4300485"/>
            <a:ext cx="7389446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//Sans cette liste vide ()</a:t>
            </a:r>
          </a:p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//Il faut ajouter un \ devant la première parenthèse</a:t>
            </a:r>
            <a:endParaRPr lang="fr-FR" sz="1600" dirty="0" smtClean="0">
              <a:latin typeface="Helvetica" charset="0"/>
            </a:endParaRPr>
          </a:p>
          <a:p>
            <a:pPr algn="l"/>
            <a:r>
              <a:rPr lang="fr-FR" sz="1600" dirty="0" smtClean="0">
                <a:latin typeface="Helvetica" charset="0"/>
              </a:rPr>
              <a:t>\(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defun</a:t>
            </a:r>
            <a:r>
              <a:rPr lang="fr-FR" sz="1600" dirty="0">
                <a:latin typeface="Helvetica" charset="0"/>
              </a:rPr>
              <a:t> somme (x y)</a:t>
            </a:r>
          </a:p>
          <a:p>
            <a:pPr algn="l"/>
            <a:r>
              <a:rPr lang="fr-FR" sz="1600" dirty="0">
                <a:latin typeface="Helvetica" charset="0"/>
              </a:rPr>
              <a:t>    (+ x y)</a:t>
            </a:r>
          </a:p>
          <a:p>
            <a:pPr algn="l"/>
            <a:r>
              <a:rPr lang="fr-FR" sz="1600" dirty="0" smtClean="0">
                <a:latin typeface="Helvetica" charset="0"/>
              </a:rPr>
              <a:t>)</a:t>
            </a:r>
          </a:p>
          <a:p>
            <a:pPr algn="l"/>
            <a:endParaRPr lang="fr-FR" sz="1600" dirty="0" smtClean="0">
              <a:latin typeface="Helvetica" charset="0"/>
            </a:endParaRPr>
          </a:p>
          <a:p>
            <a:pPr algn="l"/>
            <a:r>
              <a:rPr lang="fr-FR" sz="1600" dirty="0" smtClean="0">
                <a:solidFill>
                  <a:srgbClr val="267C22"/>
                </a:solidFill>
                <a:latin typeface="Helvetica" charset="0"/>
              </a:rPr>
              <a:t>//et doubler les </a:t>
            </a:r>
            <a:r>
              <a:rPr lang="fr-FR" sz="1600" dirty="0" err="1" smtClean="0">
                <a:solidFill>
                  <a:srgbClr val="267C22"/>
                </a:solidFill>
                <a:latin typeface="Helvetica" charset="0"/>
              </a:rPr>
              <a:t>quotes</a:t>
            </a:r>
            <a:endParaRPr lang="fr-FR" sz="1600" dirty="0" smtClean="0">
              <a:solidFill>
                <a:srgbClr val="267C22"/>
              </a:solidFill>
              <a:latin typeface="Helvetica" charset="0"/>
            </a:endParaRPr>
          </a:p>
          <a:p>
            <a:pPr algn="l"/>
            <a:r>
              <a:rPr lang="es-ES_tradnl" sz="1600" dirty="0" smtClean="0"/>
              <a:t>\(</a:t>
            </a:r>
            <a:r>
              <a:rPr lang="es-ES_tradnl" sz="1600" dirty="0" err="1">
                <a:solidFill>
                  <a:srgbClr val="0000F2"/>
                </a:solidFill>
                <a:latin typeface="Helvetica" charset="0"/>
              </a:rPr>
              <a:t>cons</a:t>
            </a:r>
            <a:r>
              <a:rPr lang="es-ES_tradnl" sz="1600" dirty="0"/>
              <a:t> </a:t>
            </a:r>
            <a:r>
              <a:rPr lang="es-ES_tradnl" sz="1600" dirty="0" smtClean="0"/>
              <a:t>''a ''(</a:t>
            </a:r>
            <a:r>
              <a:rPr lang="es-ES_tradnl" sz="1600" dirty="0"/>
              <a:t>b c</a:t>
            </a:r>
            <a:r>
              <a:rPr lang="es-ES_tradnl" sz="1600" dirty="0" smtClean="0"/>
              <a:t>))</a:t>
            </a:r>
            <a:endParaRPr lang="es-ES_tradnl" sz="1600" dirty="0"/>
          </a:p>
        </p:txBody>
      </p:sp>
    </p:spTree>
    <p:extLst>
      <p:ext uri="{BB962C8B-B14F-4D97-AF65-F5344CB8AC3E}">
        <p14:creationId xmlns:p14="http://schemas.microsoft.com/office/powerpoint/2010/main" val="17469018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 smtClean="0"/>
              <a:t>Programmation</a:t>
            </a:r>
            <a:r>
              <a:rPr lang="en-US" dirty="0" smtClean="0"/>
              <a:t> </a:t>
            </a:r>
            <a:r>
              <a:rPr lang="en-US" dirty="0" err="1" smtClean="0"/>
              <a:t>logique</a:t>
            </a:r>
            <a:endParaRPr lang="en-US" dirty="0"/>
          </a:p>
          <a:p>
            <a:r>
              <a:rPr lang="en-US" sz="1800" i="1" dirty="0" err="1" smtClean="0"/>
              <a:t>Exemple</a:t>
            </a:r>
            <a:r>
              <a:rPr lang="en-US" sz="1800" i="1" dirty="0" smtClean="0"/>
              <a:t> </a:t>
            </a:r>
            <a:r>
              <a:rPr lang="en-US" sz="1800" i="1" dirty="0" smtClean="0"/>
              <a:t>DCG</a:t>
            </a:r>
            <a:endParaRPr lang="en-US" sz="1800" i="1" dirty="0"/>
          </a:p>
        </p:txBody>
      </p:sp>
      <p:sp>
        <p:nvSpPr>
          <p:cNvPr id="82" name="sentence(s(?NP,?VP)) --&gt; noun_phrase(?NP), verb_phrase(?VP).…"/>
          <p:cNvSpPr txBox="1"/>
          <p:nvPr/>
        </p:nvSpPr>
        <p:spPr>
          <a:xfrm>
            <a:off x="327920" y="1054860"/>
            <a:ext cx="8691360" cy="4570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sentence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?VP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verb_phrase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?VP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?D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?N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det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?D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noun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verb_phrase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vp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verb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det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det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noun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noun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verb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//</a:t>
            </a:r>
            <a:r>
              <a:rPr lang="fr-FR" dirty="0" smtClean="0"/>
              <a:t>Nous générons toutes les </a:t>
            </a:r>
            <a:r>
              <a:rPr dirty="0" smtClean="0"/>
              <a:t>interpretations</a:t>
            </a:r>
            <a:r>
              <a:rPr lang="fr-FR" dirty="0" smtClean="0"/>
              <a:t> possibles</a:t>
            </a:r>
            <a:r>
              <a:rPr dirty="0" smtClean="0"/>
              <a:t>...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vr=</a:t>
            </a:r>
            <a:r>
              <a:rPr dirty="0"/>
              <a:t>sentence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?Y</a:t>
            </a:r>
            <a:r>
              <a:rPr dirty="0">
                <a:solidFill>
                  <a:srgbClr val="000000"/>
                </a:solidFill>
              </a:rPr>
              <a:t>,[],</a:t>
            </a:r>
            <a:r>
              <a:rPr dirty="0">
                <a:solidFill>
                  <a:srgbClr val="8282E6"/>
                </a:solidFill>
              </a:rPr>
              <a:t>?X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Results: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(cat)))))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(a),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etc.</a:t>
            </a:r>
          </a:p>
        </p:txBody>
      </p:sp>
      <p:sp>
        <p:nvSpPr>
          <p:cNvPr id="83" name="Monde"/>
          <p:cNvSpPr/>
          <p:nvPr/>
        </p:nvSpPr>
        <p:spPr>
          <a:xfrm>
            <a:off x="7293024" y="50537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247322" y="2965007"/>
            <a:ext cx="2649361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 smtClean="0"/>
              <a:t>Questions ?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076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958254" y="2965007"/>
            <a:ext cx="1227497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 smtClean="0"/>
              <a:t>Merci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81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</a:t>
            </a:r>
          </a:p>
        </p:txBody>
      </p:sp>
      <p:sp>
        <p:nvSpPr>
          <p:cNvPr id="45" name="What is Tamgu 탐구?"/>
          <p:cNvSpPr txBox="1"/>
          <p:nvPr/>
        </p:nvSpPr>
        <p:spPr>
          <a:xfrm>
            <a:off x="619877" y="1344039"/>
            <a:ext cx="65210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langage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programmation</a:t>
            </a:r>
            <a:endParaRPr b="1" i="1" dirty="0">
              <a:latin typeface="+mn-ea"/>
              <a:ea typeface="+mn-ea"/>
            </a:endParaRPr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619877" y="2519495"/>
            <a:ext cx="8335760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endParaRPr lang="en-GB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combine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différents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types de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programmation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en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seul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formalisme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 algn="l">
              <a:buFont typeface="Wingdings" charset="2"/>
              <a:buChar char="q"/>
            </a:pPr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implémenté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pour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être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aussi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extensible que possible.</a:t>
            </a:r>
          </a:p>
          <a:p>
            <a:pPr algn="l"/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endParaRPr lang="en-GB" sz="2000" dirty="0" smtClean="0"/>
          </a:p>
          <a:p>
            <a:pPr marL="230605" indent="-230605" algn="l">
              <a:buSzPct val="100000"/>
              <a:buChar char="•"/>
            </a:pPr>
            <a:endParaRPr lang="en-GB" sz="2000" dirty="0"/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15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</a:t>
            </a:r>
            <a:r>
              <a:rPr lang="fr-FR" dirty="0"/>
              <a:t>Une combinaison de différents styles de programmation</a:t>
            </a:r>
            <a:endParaRPr dirty="0"/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439940" y="1080402"/>
            <a:ext cx="8335760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combine différents types de programmation en un seul formalisme :</a:t>
            </a: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Impératif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ressemble à Python, mais avec une gestion des chaînes de caractères aussi puissantes que Perl et un typage fort des variables comme en Java. </a:t>
            </a: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Fonctionnel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offre un formalisme qui emprunte beaucoup à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Haskell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ou à Lisp pour 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des </a:t>
            </a:r>
            <a:r>
              <a:rPr lang="fr-FR" sz="2000" dirty="0" err="1" smtClean="0">
                <a:latin typeface="Helvetica" charset="0"/>
                <a:ea typeface="Helvetica" charset="0"/>
                <a:cs typeface="Helvetica" charset="0"/>
              </a:rPr>
              <a:t>lambdas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compacts et rapides (i.e. 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Taskell et Lisp).</a:t>
            </a:r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endParaRPr lang="fr-FR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 smtClean="0">
                <a:latin typeface="Helvetica" charset="0"/>
                <a:ea typeface="Helvetica" charset="0"/>
                <a:cs typeface="Helvetica" charset="0"/>
              </a:rPr>
              <a:t>Logique</a:t>
            </a:r>
            <a:r>
              <a:rPr lang="fr-FR" sz="2000" dirty="0" smtClean="0">
                <a:latin typeface="Helvetica" charset="0"/>
                <a:ea typeface="Helvetica" charset="0"/>
                <a:cs typeface="Helvetica" charset="0"/>
              </a:rPr>
              <a:t> : Le langage offre un moteur de type Prolog</a:t>
            </a:r>
            <a:endParaRPr lang="fr-FR" sz="1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571" y="228001"/>
            <a:ext cx="712129" cy="7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597098" y="4846577"/>
            <a:ext cx="8021444" cy="9079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b="1" dirty="0">
                <a:latin typeface="Helvetica" charset="0"/>
                <a:ea typeface="Helvetica" charset="0"/>
                <a:cs typeface="Helvetica" charset="0"/>
              </a:rPr>
              <a:t>Important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modules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peuvent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facilement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communiquer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eux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dans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un programme,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puisqu'ils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partagent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mêmes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objets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de base :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chaînes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vecteurs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dictionaires</a:t>
            </a:r>
            <a:r>
              <a:rPr lang="en-GB" sz="1800" i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nombres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....</a:t>
            </a:r>
            <a:endParaRPr lang="en-GB" sz="2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Example: </a:t>
            </a:r>
            <a:r>
              <a:rPr dirty="0" smtClean="0"/>
              <a:t>code</a:t>
            </a:r>
            <a:r>
              <a:rPr lang="fr-FR" dirty="0" smtClean="0"/>
              <a:t> impératif</a:t>
            </a:r>
            <a:r>
              <a:rPr dirty="0" smtClean="0"/>
              <a:t>...</a:t>
            </a:r>
            <a:endParaRPr dirty="0"/>
          </a:p>
        </p:txBody>
      </p:sp>
      <p:sp>
        <p:nvSpPr>
          <p:cNvPr id="50" name="string s=&quot;toto&quot;;…"/>
          <p:cNvSpPr txBox="1"/>
          <p:nvPr/>
        </p:nvSpPr>
        <p:spPr>
          <a:xfrm>
            <a:off x="439743" y="888196"/>
            <a:ext cx="8335760" cy="543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//Manipulations de chaines de caractère</a:t>
            </a:r>
            <a:endParaRPr lang="fr-FR" sz="1200" dirty="0" smtClean="0">
              <a:solidFill>
                <a:srgbClr val="0505F5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0505F5"/>
                </a:solidFill>
              </a:rPr>
              <a:t>string</a:t>
            </a:r>
            <a:r>
              <a:rPr lang="fr-FR" sz="1200" dirty="0" smtClean="0"/>
              <a:t> </a:t>
            </a:r>
            <a:r>
              <a:rPr lang="fr-FR" sz="1200" dirty="0"/>
              <a:t>u=@"Signe de la réconciliation en cours entre l'Erythrée et </a:t>
            </a:r>
            <a:r>
              <a:rPr lang="fr-FR" sz="1200" dirty="0" smtClean="0"/>
              <a:t>l'Ethiopie..."@;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println</a:t>
            </a:r>
            <a:r>
              <a:rPr lang="fr-FR" sz="1200" dirty="0" smtClean="0"/>
              <a:t>(</a:t>
            </a:r>
            <a:r>
              <a:rPr lang="fr-FR" sz="1200" dirty="0" smtClean="0">
                <a:solidFill>
                  <a:schemeClr val="tx1"/>
                </a:solidFill>
              </a:rPr>
              <a:t>u[12:26</a:t>
            </a:r>
            <a:r>
              <a:rPr lang="fr-FR" sz="1200" dirty="0">
                <a:solidFill>
                  <a:schemeClr val="tx1"/>
                </a:solidFill>
              </a:rPr>
              <a:t>]</a:t>
            </a:r>
            <a:r>
              <a:rPr lang="fr-FR" sz="1200" dirty="0"/>
              <a:t>); //réconciliation </a:t>
            </a:r>
            <a:r>
              <a:rPr lang="fr-FR" sz="1200" dirty="0" smtClean="0"/>
              <a:t>(détection automatique de </a:t>
            </a:r>
            <a:r>
              <a:rPr lang="fr-FR" sz="1200" dirty="0"/>
              <a:t>UTF8</a:t>
            </a:r>
            <a:r>
              <a:rPr lang="fr-FR" sz="1200" dirty="0" smtClean="0"/>
              <a:t>)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>
                <a:solidFill>
                  <a:schemeClr val="tx1"/>
                </a:solidFill>
              </a:rPr>
              <a:t>(u[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]);</a:t>
            </a:r>
            <a:r>
              <a:rPr lang="fr-FR" sz="1200" dirty="0"/>
              <a:t> //en cours entre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u</a:t>
            </a:r>
            <a:r>
              <a:rPr lang="fr-FR" sz="1200" dirty="0">
                <a:solidFill>
                  <a:schemeClr val="tx1"/>
                </a:solidFill>
              </a:rPr>
              <a:t>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/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]=</a:t>
            </a:r>
            <a:r>
              <a:rPr lang="fr-FR" sz="1200" dirty="0">
                <a:solidFill>
                  <a:srgbClr val="FF0000"/>
                </a:solidFill>
              </a:rPr>
              <a:t>"OH"</a:t>
            </a:r>
            <a:r>
              <a:rPr lang="fr-FR" sz="1200" dirty="0"/>
              <a:t>; //</a:t>
            </a:r>
            <a:r>
              <a:rPr lang="fr-FR" sz="1200" dirty="0" smtClean="0"/>
              <a:t>Remplacement avec OH de </a:t>
            </a:r>
            <a:r>
              <a:rPr lang="fr-FR" sz="1200" dirty="0"/>
              <a:t>"en cours entre"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ustring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chemeClr val="tx1"/>
                </a:solidFill>
              </a:rPr>
              <a:t>res</a:t>
            </a:r>
            <a:r>
              <a:rPr lang="fr-FR" sz="1200" dirty="0">
                <a:solidFill>
                  <a:schemeClr val="tx1"/>
                </a:solidFill>
              </a:rPr>
              <a:t>=r</a:t>
            </a:r>
            <a:r>
              <a:rPr lang="fr-FR" sz="1200" dirty="0"/>
              <a:t>"%</a:t>
            </a:r>
            <a:r>
              <a:rPr lang="fr-FR" sz="1200" dirty="0" err="1"/>
              <a:t>C%a</a:t>
            </a:r>
            <a:r>
              <a:rPr lang="fr-FR" sz="1200" dirty="0"/>
              <a:t>+"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</a:t>
            </a:r>
            <a:r>
              <a:rPr lang="fr-FR" sz="1200" dirty="0" smtClean="0">
                <a:solidFill>
                  <a:srgbClr val="2D8C2D"/>
                </a:solidFill>
              </a:rPr>
              <a:t>//</a:t>
            </a:r>
            <a:r>
              <a:rPr lang="fr-FR" sz="1200" dirty="0">
                <a:solidFill>
                  <a:srgbClr val="2D8C2D"/>
                </a:solidFill>
              </a:rPr>
              <a:t>Signe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svector</a:t>
            </a:r>
            <a:r>
              <a:rPr lang="fr-FR" sz="1200" dirty="0" smtClean="0"/>
              <a:t> </a:t>
            </a:r>
            <a:r>
              <a:rPr lang="fr-FR" sz="1200" dirty="0">
                <a:solidFill>
                  <a:schemeClr val="tx1"/>
                </a:solidFill>
              </a:rPr>
              <a:t>vs</a:t>
            </a:r>
            <a:r>
              <a:rPr lang="fr-FR" sz="1200" dirty="0"/>
              <a:t> = </a:t>
            </a:r>
            <a:r>
              <a:rPr lang="fr-FR" sz="1200" dirty="0">
                <a:solidFill>
                  <a:srgbClr val="8C8CF5"/>
                </a:solidFill>
              </a:rPr>
              <a:t>r"%</a:t>
            </a:r>
            <a:r>
              <a:rPr lang="fr-FR" sz="1200" dirty="0" err="1">
                <a:solidFill>
                  <a:srgbClr val="8C8CF5"/>
                </a:solidFill>
              </a:rPr>
              <a:t>C%a</a:t>
            </a:r>
            <a:r>
              <a:rPr lang="fr-FR" sz="1200" dirty="0">
                <a:solidFill>
                  <a:srgbClr val="8C8CF5"/>
                </a:solidFill>
              </a:rPr>
              <a:t>+"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 smtClean="0"/>
              <a:t>; </a:t>
            </a:r>
            <a:r>
              <a:rPr lang="fr-FR" sz="1200" dirty="0"/>
              <a:t>//['</a:t>
            </a:r>
            <a:r>
              <a:rPr lang="fr-FR" sz="1200" dirty="0" err="1"/>
              <a:t>Signe','OH','Erythrée','Ethiopie</a:t>
            </a:r>
            <a:r>
              <a:rPr lang="fr-FR" sz="1200" dirty="0" smtClean="0"/>
              <a:t>']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//Définition de fonction</a:t>
            </a:r>
            <a:endParaRPr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myfunc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s)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println</a:t>
            </a:r>
            <a:r>
              <a:rPr sz="1200" dirty="0">
                <a:solidFill>
                  <a:srgbClr val="000000"/>
                </a:solidFill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e=s+</a:t>
            </a:r>
            <a:r>
              <a:rPr sz="1200" dirty="0">
                <a:solidFill>
                  <a:srgbClr val="FF0000"/>
                </a:solidFill>
              </a:rPr>
              <a:t>"."</a:t>
            </a:r>
            <a:r>
              <a:rPr sz="1200"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return</a:t>
            </a:r>
            <a:r>
              <a:rPr sz="1200" dirty="0">
                <a:solidFill>
                  <a:srgbClr val="000000"/>
                </a:solidFill>
              </a:rPr>
              <a:t> e;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//Mais aussi de thread</a:t>
            </a: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thread </a:t>
            </a:r>
            <a:r>
              <a:rPr lang="fr-FR" sz="1200" dirty="0" err="1" smtClean="0">
                <a:solidFill>
                  <a:srgbClr val="9E2123"/>
                </a:solidFill>
              </a:rPr>
              <a:t>mythread</a:t>
            </a:r>
            <a:r>
              <a:rPr lang="fr-FR" sz="1200" dirty="0" smtClean="0"/>
              <a:t>(</a:t>
            </a:r>
            <a:r>
              <a:rPr lang="fr-FR" sz="1200" dirty="0" err="1" smtClean="0"/>
              <a:t>int</a:t>
            </a:r>
            <a:r>
              <a:rPr lang="fr-FR" sz="1200" dirty="0" smtClean="0"/>
              <a:t> u)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//Et de classes aussi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frame </a:t>
            </a:r>
            <a:r>
              <a:rPr lang="fr-FR" sz="1200" dirty="0" err="1" smtClean="0">
                <a:solidFill>
                  <a:srgbClr val="9E2123"/>
                </a:solidFill>
              </a:rPr>
              <a:t>myclass</a:t>
            </a:r>
            <a:r>
              <a:rPr lang="fr-FR" sz="1200" dirty="0" smtClean="0"/>
              <a:t>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    </a:t>
            </a:r>
            <a:r>
              <a:rPr lang="fr-FR" sz="1200" dirty="0" err="1" smtClean="0"/>
              <a:t>int</a:t>
            </a:r>
            <a:r>
              <a:rPr lang="fr-FR" sz="1200" dirty="0" smtClean="0"/>
              <a:t> 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	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rgbClr val="9E2123"/>
                </a:solidFill>
                <a:latin typeface="Helvetica"/>
                <a:ea typeface="Helvetica"/>
                <a:cs typeface="Helvetica"/>
              </a:rPr>
              <a:t>mymethod</a:t>
            </a:r>
            <a:r>
              <a:rPr lang="fr-FR" sz="1200" dirty="0" smtClean="0">
                <a:solidFill>
                  <a:schemeClr val="tx1"/>
                </a:solidFill>
              </a:rPr>
              <a:t>()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</a:t>
            </a:r>
            <a:r>
              <a:rPr lang="fr-FR" sz="1200" dirty="0" smtClean="0"/>
              <a:t>	return </a:t>
            </a:r>
            <a:r>
              <a:rPr lang="fr-FR" sz="1200" dirty="0" smtClean="0">
                <a:solidFill>
                  <a:schemeClr val="tx1"/>
                </a:solidFill>
              </a:rPr>
              <a:t>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	}</a:t>
            </a:r>
            <a:endParaRPr lang="fr-FR" sz="1200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}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071" y="228001"/>
            <a:ext cx="651432" cy="6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Annotations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3612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396834" y="220598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Expressions </a:t>
            </a:r>
            <a:r>
              <a:rPr lang="en-US" dirty="0" err="1" smtClean="0"/>
              <a:t>régulières</a:t>
            </a:r>
            <a:r>
              <a:rPr lang="en-US" dirty="0" smtClean="0"/>
              <a:t> et capsules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9967" y="1004121"/>
            <a:ext cx="8149194" cy="312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latin typeface="+mn-lt"/>
              </a:rPr>
              <a:t>Tamgu </a:t>
            </a:r>
            <a:r>
              <a:rPr lang="en-GB" sz="1800" dirty="0" err="1">
                <a:latin typeface="+mn-lt"/>
              </a:rPr>
              <a:t>fournit</a:t>
            </a:r>
            <a:r>
              <a:rPr lang="en-GB" sz="1800" dirty="0">
                <a:latin typeface="+mn-lt"/>
              </a:rPr>
              <a:t> des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complexes pour </a:t>
            </a:r>
            <a:r>
              <a:rPr lang="en-GB" sz="1800" dirty="0" err="1">
                <a:latin typeface="+mn-lt"/>
              </a:rPr>
              <a:t>détecter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séquence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smtClean="0">
                <a:latin typeface="+mn-lt"/>
              </a:rPr>
              <a:t>mots </a:t>
            </a:r>
            <a:r>
              <a:rPr lang="en-GB" sz="1800" dirty="0" err="1" smtClean="0">
                <a:latin typeface="+mn-lt"/>
              </a:rPr>
              <a:t>dans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un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 err="1">
                <a:latin typeface="+mn-lt"/>
              </a:rPr>
              <a:t>ainsi</a:t>
            </a:r>
            <a:r>
              <a:rPr lang="en-GB" sz="1800" dirty="0">
                <a:latin typeface="+mn-lt"/>
              </a:rPr>
              <a:t> que des </a:t>
            </a:r>
            <a:r>
              <a:rPr lang="en-GB" sz="1800" dirty="0" err="1">
                <a:latin typeface="+mn-lt"/>
              </a:rPr>
              <a:t>lexiques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err="1">
                <a:latin typeface="+mn-lt"/>
              </a:rPr>
              <a:t>domaine</a:t>
            </a:r>
            <a:r>
              <a:rPr lang="en-GB" sz="1800" dirty="0" smtClean="0">
                <a:latin typeface="+mn-lt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 smtClean="0">
                <a:latin typeface="+mn-lt"/>
              </a:rPr>
              <a:t>Ces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>
                <a:latin typeface="+mn-lt"/>
              </a:rPr>
              <a:t>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peuvent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smtClean="0">
                <a:latin typeface="+mn-lt"/>
              </a:rPr>
              <a:t>faire </a:t>
            </a:r>
            <a:r>
              <a:rPr lang="en-GB" sz="1800" dirty="0" err="1" smtClean="0">
                <a:latin typeface="+mn-lt"/>
              </a:rPr>
              <a:t>référence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à</a:t>
            </a:r>
            <a:r>
              <a:rPr lang="en-GB" sz="1800" dirty="0" smtClean="0">
                <a:latin typeface="+mn-lt"/>
              </a:rPr>
              <a:t> :</a:t>
            </a:r>
          </a:p>
          <a:p>
            <a:pPr algn="l"/>
            <a:endParaRPr lang="en-GB" sz="18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Un mot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Une</a:t>
            </a:r>
            <a:r>
              <a:rPr kumimoji="0" lang="en-GB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catégorie</a:t>
            </a:r>
            <a:r>
              <a:rPr kumimoji="0" lang="en-GB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syntaxique</a:t>
            </a: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Apple SD 산돌고딕 Neo 옅은체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étiquette</a:t>
            </a:r>
            <a:r>
              <a:rPr lang="en-GB" sz="1800" dirty="0" smtClean="0">
                <a:latin typeface="+mn-lt"/>
              </a:rPr>
              <a:t> (</a:t>
            </a:r>
            <a:r>
              <a:rPr lang="en-GB" sz="1800" dirty="0" err="1" smtClean="0">
                <a:latin typeface="+mn-lt"/>
              </a:rPr>
              <a:t>depuis</a:t>
            </a:r>
            <a:r>
              <a:rPr lang="en-GB" sz="1800" dirty="0" smtClean="0">
                <a:latin typeface="+mn-lt"/>
              </a:rPr>
              <a:t> un </a:t>
            </a:r>
            <a:r>
              <a:rPr lang="en-GB" sz="1800" dirty="0" err="1" smtClean="0">
                <a:latin typeface="+mn-lt"/>
              </a:rPr>
              <a:t>lexique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ou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 smtClean="0">
                <a:latin typeface="+mn-lt"/>
              </a:rPr>
              <a:t>règle</a:t>
            </a:r>
            <a:r>
              <a:rPr lang="en-GB" sz="1800" dirty="0" smtClean="0">
                <a:latin typeface="+mn-lt"/>
              </a:rPr>
              <a:t>)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 smtClean="0">
                <a:latin typeface="+mn-lt"/>
              </a:rPr>
              <a:t>Une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i="1" dirty="0" smtClean="0">
                <a:solidFill>
                  <a:srgbClr val="FF0000"/>
                </a:solidFill>
                <a:latin typeface="+mn-lt"/>
              </a:rPr>
              <a:t>capsule</a:t>
            </a: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renvoient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avec </a:t>
            </a:r>
            <a:r>
              <a:rPr lang="en-GB" sz="1800" dirty="0" err="1" smtClean="0">
                <a:latin typeface="+mn-lt"/>
              </a:rPr>
              <a:t>sa</a:t>
            </a:r>
            <a:r>
              <a:rPr lang="en-GB" sz="1800" dirty="0" smtClean="0">
                <a:latin typeface="+mn-lt"/>
              </a:rPr>
              <a:t> position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le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.</a:t>
            </a:r>
            <a:endParaRPr lang="en-GB" sz="1800" dirty="0" smtClean="0">
              <a:latin typeface="+mn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659947" y="4740084"/>
            <a:ext cx="7535333" cy="10002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Capsules</a:t>
            </a:r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: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capsule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est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fonction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utilisée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pour comparer un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élément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des sources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externes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,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telles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qu'une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base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ou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un ensemble </a:t>
            </a:r>
            <a:r>
              <a:rPr lang="en-GB" sz="2000" i="1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d'embbeddings</a:t>
            </a:r>
            <a:r>
              <a:rPr lang="en-GB" sz="2000" i="1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35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Annotation </a:t>
            </a:r>
            <a:r>
              <a:rPr lang="en-US" dirty="0" err="1" smtClean="0"/>
              <a:t>Automatique</a:t>
            </a:r>
            <a:endParaRPr lang="en-US" dirty="0"/>
          </a:p>
          <a:p>
            <a:r>
              <a:rPr lang="en-US" sz="2000" dirty="0" smtClean="0"/>
              <a:t>(</a:t>
            </a:r>
            <a:r>
              <a:rPr lang="en-US" sz="2000" i="1" dirty="0" err="1" smtClean="0"/>
              <a:t>Exemple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basée</a:t>
            </a:r>
            <a:r>
              <a:rPr lang="en-US" sz="2000" i="1" dirty="0" smtClean="0"/>
              <a:t> sur ABSA: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45344" y="4319942"/>
            <a:ext cx="8149194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 smtClean="0">
                <a:solidFill>
                  <a:srgbClr val="0070C0"/>
                </a:solidFill>
                <a:latin typeface="+mn-lt"/>
              </a:rPr>
              <a:t>string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uu</a:t>
            </a:r>
            <a:r>
              <a:rPr lang="en-GB" sz="1800" dirty="0">
                <a:latin typeface="+mn-lt"/>
              </a:rPr>
              <a:t>="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It has great </a:t>
            </a:r>
            <a:r>
              <a:rPr lang="en-GB" sz="1800" i="1" dirty="0" smtClean="0">
                <a:solidFill>
                  <a:schemeClr val="accent5"/>
                </a:solidFill>
                <a:latin typeface="+mn-lt"/>
              </a:rPr>
              <a:t>sushi from Japan</a:t>
            </a:r>
            <a:r>
              <a:rPr lang="en-GB" sz="1800" dirty="0" smtClean="0">
                <a:solidFill>
                  <a:schemeClr val="accent5"/>
                </a:solidFill>
                <a:latin typeface="+mn-lt"/>
              </a:rPr>
              <a:t> 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and better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mojito</a:t>
            </a:r>
            <a:r>
              <a:rPr lang="en-GB" sz="1800" dirty="0" smtClean="0">
                <a:latin typeface="+mn-lt"/>
              </a:rPr>
              <a:t>";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 smtClean="0">
                <a:latin typeface="+mn-lt"/>
              </a:rPr>
              <a:t>Résultat</a:t>
            </a:r>
            <a:r>
              <a:rPr lang="en-GB" sz="1800" dirty="0" smtClean="0">
                <a:latin typeface="+mn-lt"/>
              </a:rPr>
              <a:t>: </a:t>
            </a:r>
            <a:r>
              <a:rPr lang="pt-BR" sz="1800" dirty="0"/>
              <a:t> [['</a:t>
            </a:r>
            <a:r>
              <a:rPr lang="pt-BR" sz="1800" dirty="0" err="1"/>
              <a:t>a_food</a:t>
            </a:r>
            <a:r>
              <a:rPr lang="pt-BR" sz="1800" dirty="0"/>
              <a:t>',[13,18],[19,23],[24,29]],['</a:t>
            </a:r>
            <a:r>
              <a:rPr lang="pt-BR" sz="1800" dirty="0" err="1"/>
              <a:t>a_drink</a:t>
            </a:r>
            <a:r>
              <a:rPr lang="pt-BR" sz="1800" dirty="0"/>
              <a:t>',[41,47</a:t>
            </a:r>
            <a:r>
              <a:rPr lang="pt-BR" sz="1800" dirty="0" smtClean="0"/>
              <a:t>]]]</a:t>
            </a:r>
            <a:endParaRPr lang="pt-BR" sz="1800" dirty="0"/>
          </a:p>
          <a:p>
            <a:pPr algn="l"/>
            <a:endParaRPr lang="en-GB" sz="1800" dirty="0" smtClean="0"/>
          </a:p>
          <a:p>
            <a:pPr algn="l"/>
            <a:r>
              <a:rPr lang="en-GB" sz="1800" dirty="0" smtClean="0">
                <a:latin typeface="+mn-ea"/>
                <a:ea typeface="+mn-ea"/>
              </a:rPr>
              <a:t>On </a:t>
            </a:r>
            <a:r>
              <a:rPr lang="en-GB" sz="1800" dirty="0" err="1" smtClean="0">
                <a:latin typeface="+mn-ea"/>
                <a:ea typeface="+mn-ea"/>
              </a:rPr>
              <a:t>peut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dès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lors</a:t>
            </a:r>
            <a:r>
              <a:rPr lang="en-GB" sz="1800" dirty="0" smtClean="0">
                <a:latin typeface="+mn-ea"/>
                <a:ea typeface="+mn-ea"/>
              </a:rPr>
              <a:t> utiliser </a:t>
            </a:r>
            <a:r>
              <a:rPr lang="en-GB" sz="1800" dirty="0" err="1" smtClean="0">
                <a:latin typeface="+mn-ea"/>
                <a:ea typeface="+mn-ea"/>
              </a:rPr>
              <a:t>ce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résultat</a:t>
            </a:r>
            <a:r>
              <a:rPr lang="en-GB" sz="1800" dirty="0" smtClean="0">
                <a:latin typeface="+mn-ea"/>
                <a:ea typeface="+mn-ea"/>
              </a:rPr>
              <a:t> </a:t>
            </a:r>
            <a:r>
              <a:rPr lang="en-GB" sz="1800" dirty="0" err="1" smtClean="0">
                <a:latin typeface="+mn-ea"/>
                <a:ea typeface="+mn-ea"/>
              </a:rPr>
              <a:t>comme</a:t>
            </a:r>
            <a:r>
              <a:rPr lang="en-GB" sz="1800" dirty="0" smtClean="0">
                <a:latin typeface="+mn-ea"/>
                <a:ea typeface="+mn-ea"/>
              </a:rPr>
              <a:t> source </a:t>
            </a:r>
            <a:r>
              <a:rPr lang="en-GB" sz="1800" dirty="0" err="1" smtClean="0">
                <a:latin typeface="+mn-ea"/>
                <a:ea typeface="+mn-ea"/>
              </a:rPr>
              <a:t>d'annotation</a:t>
            </a:r>
            <a:r>
              <a:rPr lang="en-GB" sz="1800" dirty="0" smtClean="0">
                <a:latin typeface="+mn-ea"/>
                <a:ea typeface="+mn-ea"/>
              </a:rPr>
              <a:t>.</a:t>
            </a:r>
            <a:endParaRPr lang="en-GB" sz="1800" dirty="0">
              <a:latin typeface="+mn-ea"/>
              <a:ea typeface="+mn-ea"/>
            </a:endParaRPr>
          </a:p>
          <a:p>
            <a:pPr algn="l"/>
            <a:endParaRPr lang="en-GB" sz="1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9" y="1395331"/>
            <a:ext cx="70471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a_drink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#</a:t>
            </a:r>
            <a:r>
              <a:rPr lang="en-GB" sz="1600" dirty="0">
                <a:solidFill>
                  <a:schemeClr val="accent3"/>
                </a:solidFill>
              </a:rPr>
              <a:t>PREP</a:t>
            </a:r>
            <a:r>
              <a:rPr lang="en-GB" sz="1600" dirty="0"/>
              <a:t>,#</a:t>
            </a:r>
            <a:r>
              <a:rPr lang="en-GB" sz="1600" dirty="0">
                <a:solidFill>
                  <a:schemeClr val="accent3"/>
                </a:solidFill>
              </a:rPr>
              <a:t>DET</a:t>
            </a:r>
            <a:r>
              <a:rPr lang="en-GB" sz="1600" dirty="0"/>
              <a:t>}*.</a:t>
            </a: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with, [from, (the), #</a:t>
            </a:r>
            <a:r>
              <a:rPr lang="en-GB" sz="1600" dirty="0">
                <a:solidFill>
                  <a:schemeClr val="accent3"/>
                </a:solidFill>
              </a:rPr>
              <a:t>Place</a:t>
            </a:r>
            <a:r>
              <a:rPr lang="en-GB" sz="1600" dirty="0"/>
              <a:t>+]}*.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9" y="2611415"/>
            <a:ext cx="4572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Cabernet Sauvignon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 smtClean="0">
                <a:solidFill>
                  <a:srgbClr val="FF0000"/>
                </a:solidFill>
              </a:rPr>
              <a:t>mojito(s)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sushi.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pizza(s)</a:t>
            </a:r>
            <a:r>
              <a:rPr lang="en-GB" sz="1600" dirty="0" smtClean="0"/>
              <a:t>".</a:t>
            </a:r>
            <a:endParaRPr lang="en-GB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011282" y="3796674"/>
            <a:ext cx="5035899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utilisateurs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combinées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à</a:t>
            </a: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des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 langue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68616" y="2090736"/>
            <a:ext cx="378980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Expressions </a:t>
            </a:r>
            <a:r>
              <a:rPr kumimoji="0" lang="en-GB" sz="1600" b="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régulières</a:t>
            </a:r>
            <a:r>
              <a:rPr kumimoji="0" lang="en-GB" sz="16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complexes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067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4312</TotalTime>
  <Words>2662</Words>
  <Application>Microsoft Macintosh PowerPoint</Application>
  <PresentationFormat>Présentation à l'écran (4:3)</PresentationFormat>
  <Paragraphs>413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Apple SD 산돌고딕 Neo 옅은체</vt:lpstr>
      <vt:lpstr>Helvetica</vt:lpstr>
      <vt:lpstr>Helvetica Neue</vt:lpstr>
      <vt:lpstr>Lucida Grande</vt:lpstr>
      <vt:lpstr>Wingdings</vt:lpstr>
      <vt:lpstr>Arial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Chanod</dc:creator>
  <cp:lastModifiedBy>Utilisateur de Microsoft Office</cp:lastModifiedBy>
  <cp:revision>464</cp:revision>
  <dcterms:modified xsi:type="dcterms:W3CDTF">2020-02-05T13:41:19Z</dcterms:modified>
</cp:coreProperties>
</file>